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Lst>
  <p:sldSz cy="5143500" cx="9144000"/>
  <p:notesSz cx="6858000" cy="9144000"/>
  <p:embeddedFontLst>
    <p:embeddedFont>
      <p:font typeface="Montserrat"/>
      <p:regular r:id="rId42"/>
      <p:bold r:id="rId43"/>
      <p:italic r:id="rId44"/>
      <p:boldItalic r:id="rId45"/>
    </p:embeddedFont>
    <p:embeddedFont>
      <p:font typeface="Lato"/>
      <p:regular r:id="rId46"/>
      <p:bold r:id="rId47"/>
      <p:italic r:id="rId48"/>
      <p:boldItalic r:id="rId4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font" Target="fonts/Montserrat-regular.fntdata"/><Relationship Id="rId41" Type="http://schemas.openxmlformats.org/officeDocument/2006/relationships/slide" Target="slides/slide36.xml"/><Relationship Id="rId44" Type="http://schemas.openxmlformats.org/officeDocument/2006/relationships/font" Target="fonts/Montserrat-italic.fntdata"/><Relationship Id="rId43" Type="http://schemas.openxmlformats.org/officeDocument/2006/relationships/font" Target="fonts/Montserrat-bold.fntdata"/><Relationship Id="rId46" Type="http://schemas.openxmlformats.org/officeDocument/2006/relationships/font" Target="fonts/Lato-regular.fntdata"/><Relationship Id="rId45" Type="http://schemas.openxmlformats.org/officeDocument/2006/relationships/font" Target="fonts/Montserrat-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Lato-italic.fntdata"/><Relationship Id="rId47" Type="http://schemas.openxmlformats.org/officeDocument/2006/relationships/font" Target="fonts/Lato-bold.fntdata"/><Relationship Id="rId49" Type="http://schemas.openxmlformats.org/officeDocument/2006/relationships/font" Target="fonts/Lato-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c8ead35cb2_2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c8ead35cb2_2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c8ead35cb2_2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c8ead35cb2_2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c8ead35cb2_2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c8ead35cb2_2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c8ead35cb2_2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c8ead35cb2_2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c8ead35cb2_2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c8ead35cb2_2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c8ead35cb2_2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c8ead35cb2_2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c8ead35cb2_2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c8ead35cb2_2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c8ead35cb2_2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c8ead35cb2_2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c8ead35cb2_2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c8ead35cb2_2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c8ead35cb2_2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c8ead35cb2_2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c8ead35cb2_2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c8ead35cb2_2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c8ead35cb2_2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c8ead35cb2_2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c8ead35cb2_2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c8ead35cb2_2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c996746ec1_3_2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c996746ec1_3_2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c996746ec1_3_3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c996746ec1_3_3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c996746ec1_3_3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c996746ec1_3_3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c8e56a2aab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c8e56a2aab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c8e56a2aab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c8e56a2aab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c8e56a2aab_1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c8e56a2aab_1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c8e56a2aab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c8e56a2aab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c8e56a2aab_1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c8e56a2aab_1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c8ead35cb2_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c8ead35cb2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c8e56a2aab_1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c8e56a2aab_1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c8e56a2aab_1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c8e56a2aab_1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c8e56a2aab_1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c8e56a2aab_1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c8f9bcc05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c8f9bcc05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c8e56a2aab_1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c8e56a2aab_1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c8f9bcc054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0" name="Google Shape;390;gc8f9bcc054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c8f9bcc054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c8f9bcc054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c8ead35cb2_2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c8ead35cb2_2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c8ead35cb2_2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c8ead35cb2_2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c8ead35cb2_2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c8ead35cb2_2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c8ead35cb2_2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c8ead35cb2_2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c8ead35cb2_2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c8ead35cb2_2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c8ead35cb2_2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c8ead35cb2_2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3537150" y="1578400"/>
            <a:ext cx="5017500" cy="1578900"/>
          </a:xfrm>
          <a:prstGeom prst="rect">
            <a:avLst/>
          </a:prstGeom>
        </p:spPr>
        <p:txBody>
          <a:bodyPr anchorCtr="0" anchor="t" bIns="91425" lIns="91425" spcFirstLastPara="1" rIns="91425" wrap="square" tIns="91425">
            <a:norm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7" name="Google Shape;17;p2"/>
          <p:cNvSpPr txBox="1"/>
          <p:nvPr>
            <p:ph idx="1" type="subTitle"/>
          </p:nvPr>
        </p:nvSpPr>
        <p:spPr>
          <a:xfrm>
            <a:off x="5083950" y="3924925"/>
            <a:ext cx="34707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8" name="Google Shape;18;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5"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1"/>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1"/>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1"/>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1"/>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1"/>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1"/>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1"/>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1"/>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1"/>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1"/>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1"/>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1"/>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 name="Google Shape;125;p11"/>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rm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p:nvPr>
            <p:ph idx="1" type="body"/>
          </p:nvPr>
        </p:nvSpPr>
        <p:spPr>
          <a:xfrm>
            <a:off x="823850" y="2643124"/>
            <a:ext cx="4776000" cy="1218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27" name="Google Shape;12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8" name="Shape 128"/>
        <p:cNvGrpSpPr/>
        <p:nvPr/>
      </p:nvGrpSpPr>
      <p:grpSpPr>
        <a:xfrm>
          <a:off x="0" y="0"/>
          <a:ext cx="0" cy="0"/>
          <a:chOff x="0" y="0"/>
          <a:chExt cx="0" cy="0"/>
        </a:xfrm>
      </p:grpSpPr>
      <p:sp>
        <p:nvSpPr>
          <p:cNvPr id="129" name="Google Shape;12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 name="Google Shape;39;p3"/>
          <p:cNvSpPr txBox="1"/>
          <p:nvPr>
            <p:ph type="title"/>
          </p:nvPr>
        </p:nvSpPr>
        <p:spPr>
          <a:xfrm>
            <a:off x="823850" y="2053000"/>
            <a:ext cx="4587000" cy="11487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0" name="Google Shape;40;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6" name="Google Shape;46;p4"/>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47" name="Google Shape;47;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8"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3" name="Google Shape;53;p5"/>
          <p:cNvSpPr txBox="1"/>
          <p:nvPr>
            <p:ph idx="1" type="body"/>
          </p:nvPr>
        </p:nvSpPr>
        <p:spPr>
          <a:xfrm>
            <a:off x="1297500"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5"/>
          <p:cNvSpPr txBox="1"/>
          <p:nvPr>
            <p:ph idx="2" type="body"/>
          </p:nvPr>
        </p:nvSpPr>
        <p:spPr>
          <a:xfrm>
            <a:off x="4933221"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5" name="Google Shape;55;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6"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1" name="Google Shape;61;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2"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7"/>
          <p:cNvSpPr txBox="1"/>
          <p:nvPr>
            <p:ph type="title"/>
          </p:nvPr>
        </p:nvSpPr>
        <p:spPr>
          <a:xfrm>
            <a:off x="1297500" y="393750"/>
            <a:ext cx="3798900" cy="1493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7" name="Google Shape;67;p7"/>
          <p:cNvSpPr txBox="1"/>
          <p:nvPr>
            <p:ph idx="1" type="body"/>
          </p:nvPr>
        </p:nvSpPr>
        <p:spPr>
          <a:xfrm>
            <a:off x="1297500" y="1972550"/>
            <a:ext cx="3798900" cy="2415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8" name="Google Shape;68;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9"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8"/>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8"/>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8"/>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8"/>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8"/>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8"/>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8"/>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8"/>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 name="Google Shape;89;p8"/>
          <p:cNvSpPr txBox="1"/>
          <p:nvPr>
            <p:ph type="title"/>
          </p:nvPr>
        </p:nvSpPr>
        <p:spPr>
          <a:xfrm>
            <a:off x="823850" y="866775"/>
            <a:ext cx="4587000" cy="35211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0" name="Google Shape;90;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9"/>
          <p:cNvSpPr txBox="1"/>
          <p:nvPr>
            <p:ph type="title"/>
          </p:nvPr>
        </p:nvSpPr>
        <p:spPr>
          <a:xfrm>
            <a:off x="1297500" y="1658325"/>
            <a:ext cx="3036300" cy="17517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96" name="Google Shape;96;p9"/>
          <p:cNvSpPr txBox="1"/>
          <p:nvPr>
            <p:ph idx="1" type="subTitle"/>
          </p:nvPr>
        </p:nvSpPr>
        <p:spPr>
          <a:xfrm>
            <a:off x="1297500" y="3538000"/>
            <a:ext cx="30363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97" name="Google Shape;97;p9"/>
          <p:cNvSpPr txBox="1"/>
          <p:nvPr>
            <p:ph idx="2" type="body"/>
          </p:nvPr>
        </p:nvSpPr>
        <p:spPr>
          <a:xfrm>
            <a:off x="4648200" y="1696600"/>
            <a:ext cx="3676800" cy="234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8" name="Google Shape;98;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9"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0"/>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10"/>
          <p:cNvSpPr txBox="1"/>
          <p:nvPr>
            <p:ph idx="1" type="body"/>
          </p:nvPr>
        </p:nvSpPr>
        <p:spPr>
          <a:xfrm>
            <a:off x="812725" y="4305375"/>
            <a:ext cx="6936000" cy="523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04" name="Google Shape;104;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png"/><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5.png"/><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image" Target="../media/image1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8.png"/><Relationship Id="rId4" Type="http://schemas.openxmlformats.org/officeDocument/2006/relationships/image" Target="../media/image23.png"/><Relationship Id="rId5" Type="http://schemas.openxmlformats.org/officeDocument/2006/relationships/image" Target="../media/image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 Id="rId3" Type="http://schemas.openxmlformats.org/officeDocument/2006/relationships/image" Target="../media/image21.png"/><Relationship Id="rId4" Type="http://schemas.openxmlformats.org/officeDocument/2006/relationships/image" Target="../media/image1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 Id="rId3" Type="http://schemas.openxmlformats.org/officeDocument/2006/relationships/image" Target="../media/image2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 Id="rId3" Type="http://schemas.openxmlformats.org/officeDocument/2006/relationships/image" Target="../media/image25.gi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 Id="rId3" Type="http://schemas.openxmlformats.org/officeDocument/2006/relationships/image" Target="../media/image28.gi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6.xml"/><Relationship Id="rId3" Type="http://schemas.openxmlformats.org/officeDocument/2006/relationships/image" Target="../media/image1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 Id="rId3" Type="http://schemas.openxmlformats.org/officeDocument/2006/relationships/image" Target="../media/image2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 Id="rId3" Type="http://schemas.openxmlformats.org/officeDocument/2006/relationships/image" Target="../media/image17.png"/><Relationship Id="rId4" Type="http://schemas.openxmlformats.org/officeDocument/2006/relationships/image" Target="../media/image1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1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2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2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4.xml"/><Relationship Id="rId3" Type="http://schemas.openxmlformats.org/officeDocument/2006/relationships/image" Target="../media/image2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hyperlink" Target="http://jalammar.github.io/illustrated-transformer/" TargetMode="External"/><Relationship Id="rId4" Type="http://schemas.openxmlformats.org/officeDocument/2006/relationships/hyperlink" Target="https://www.youtube.com/watch?v=4Bdc55j80l8&amp;list=PL3naYV_Z4HeEjbvIRa59x8khwaZ7gcytN&amp;index=2" TargetMode="External"/><Relationship Id="rId5" Type="http://schemas.openxmlformats.org/officeDocument/2006/relationships/hyperlink" Target="https://www.kdnuggets.com/2020/08/transformer-architecture-development-transformer-models.html" TargetMode="External"/><Relationship Id="rId6" Type="http://schemas.openxmlformats.org/officeDocument/2006/relationships/hyperlink" Target="https://arxiv.org/abs/1706.03762" TargetMode="External"/><Relationship Id="rId7" Type="http://schemas.openxmlformats.org/officeDocument/2006/relationships/hyperlink" Target="https://youtube.com/playlist?list=PL3naYV_Z4HeEjbvIRa59x8khwaZ7gcytN"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6.xml"/><Relationship Id="rId3" Type="http://schemas.openxmlformats.org/officeDocument/2006/relationships/hyperlink" Target="mailto:hasanmahani08@gmail.com" TargetMode="External"/><Relationship Id="rId4" Type="http://schemas.openxmlformats.org/officeDocument/2006/relationships/hyperlink" Target="mailto:rezadar1378@gmail.com"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hyperlink" Target="https://github.com/tensorflow/tensor2tensor" TargetMode="External"/><Relationship Id="rId4" Type="http://schemas.openxmlformats.org/officeDocument/2006/relationships/hyperlink" Target="https://github.com/tensorflow/tensor2tensor" TargetMode="External"/><Relationship Id="rId5" Type="http://schemas.openxmlformats.org/officeDocument/2006/relationships/hyperlink" Target="https://research.googleblog.com/2017/06/accelerating-deep-learning-research.html" TargetMode="External"/><Relationship Id="rId6" Type="http://schemas.openxmlformats.org/officeDocument/2006/relationships/hyperlink" Target="https://colab.research.google.com/github/tensorflow/tensor2tensor/blob/master/tensor2tensor/notebooks/hello_t2t.ipynb" TargetMode="External"/><Relationship Id="rId7"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13"/>
          <p:cNvSpPr txBox="1"/>
          <p:nvPr>
            <p:ph type="ctrTitle"/>
          </p:nvPr>
        </p:nvSpPr>
        <p:spPr>
          <a:xfrm>
            <a:off x="3537150" y="1578400"/>
            <a:ext cx="5017500" cy="157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Deep dive into Transformers</a:t>
            </a:r>
            <a:endParaRPr/>
          </a:p>
        </p:txBody>
      </p:sp>
      <p:sp>
        <p:nvSpPr>
          <p:cNvPr id="135" name="Google Shape;135;p13"/>
          <p:cNvSpPr txBox="1"/>
          <p:nvPr>
            <p:ph idx="1" type="subTitle"/>
          </p:nvPr>
        </p:nvSpPr>
        <p:spPr>
          <a:xfrm>
            <a:off x="5083950" y="3924925"/>
            <a:ext cx="3470700" cy="506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Amirhassan Amirmahani - Gholamreza Dar</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22"/>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Self-attention in more detail</a:t>
            </a:r>
            <a:endParaRPr/>
          </a:p>
        </p:txBody>
      </p:sp>
      <p:sp>
        <p:nvSpPr>
          <p:cNvPr id="204" name="Google Shape;204;p22"/>
          <p:cNvSpPr txBox="1"/>
          <p:nvPr/>
        </p:nvSpPr>
        <p:spPr>
          <a:xfrm>
            <a:off x="2962350" y="4640275"/>
            <a:ext cx="32193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rgbClr val="FFFFFF"/>
                </a:solidFill>
                <a:latin typeface="Lato"/>
                <a:ea typeface="Lato"/>
                <a:cs typeface="Lato"/>
                <a:sym typeface="Lato"/>
              </a:rPr>
              <a:t>http://jalammar.github.io/illustrated-transformer/</a:t>
            </a:r>
            <a:endParaRPr sz="1100">
              <a:solidFill>
                <a:srgbClr val="FFFFFF"/>
              </a:solidFill>
              <a:latin typeface="Lato"/>
              <a:ea typeface="Lato"/>
              <a:cs typeface="Lato"/>
              <a:sym typeface="Lato"/>
            </a:endParaRPr>
          </a:p>
        </p:txBody>
      </p:sp>
      <p:pic>
        <p:nvPicPr>
          <p:cNvPr id="205" name="Google Shape;205;p22"/>
          <p:cNvPicPr preferRelativeResize="0"/>
          <p:nvPr/>
        </p:nvPicPr>
        <p:blipFill>
          <a:blip r:embed="rId3">
            <a:alphaModFix/>
          </a:blip>
          <a:stretch>
            <a:fillRect/>
          </a:stretch>
        </p:blipFill>
        <p:spPr>
          <a:xfrm>
            <a:off x="2476300" y="1591275"/>
            <a:ext cx="4191401" cy="26441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23"/>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Second step : </a:t>
            </a:r>
            <a:r>
              <a:rPr lang="en"/>
              <a:t>Score</a:t>
            </a:r>
            <a:endParaRPr/>
          </a:p>
        </p:txBody>
      </p:sp>
      <p:sp>
        <p:nvSpPr>
          <p:cNvPr id="211" name="Google Shape;211;p23"/>
          <p:cNvSpPr txBox="1"/>
          <p:nvPr/>
        </p:nvSpPr>
        <p:spPr>
          <a:xfrm>
            <a:off x="2962350" y="4640275"/>
            <a:ext cx="32193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rgbClr val="FFFFFF"/>
                </a:solidFill>
                <a:latin typeface="Lato"/>
                <a:ea typeface="Lato"/>
                <a:cs typeface="Lato"/>
                <a:sym typeface="Lato"/>
              </a:rPr>
              <a:t>http://jalammar.github.io/illustrated-transformer/</a:t>
            </a:r>
            <a:endParaRPr sz="1100">
              <a:solidFill>
                <a:srgbClr val="FFFFFF"/>
              </a:solidFill>
              <a:latin typeface="Lato"/>
              <a:ea typeface="Lato"/>
              <a:cs typeface="Lato"/>
              <a:sym typeface="Lato"/>
            </a:endParaRPr>
          </a:p>
        </p:txBody>
      </p:sp>
      <p:pic>
        <p:nvPicPr>
          <p:cNvPr id="212" name="Google Shape;212;p23"/>
          <p:cNvPicPr preferRelativeResize="0"/>
          <p:nvPr/>
        </p:nvPicPr>
        <p:blipFill>
          <a:blip r:embed="rId3">
            <a:alphaModFix/>
          </a:blip>
          <a:stretch>
            <a:fillRect/>
          </a:stretch>
        </p:blipFill>
        <p:spPr>
          <a:xfrm>
            <a:off x="2751450" y="1961900"/>
            <a:ext cx="3641100" cy="19029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2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Second step : Score</a:t>
            </a:r>
            <a:endParaRPr/>
          </a:p>
        </p:txBody>
      </p:sp>
      <p:sp>
        <p:nvSpPr>
          <p:cNvPr id="218" name="Google Shape;218;p24"/>
          <p:cNvSpPr txBox="1"/>
          <p:nvPr/>
        </p:nvSpPr>
        <p:spPr>
          <a:xfrm>
            <a:off x="2962350" y="4640275"/>
            <a:ext cx="32193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rgbClr val="FFFFFF"/>
                </a:solidFill>
                <a:latin typeface="Lato"/>
                <a:ea typeface="Lato"/>
                <a:cs typeface="Lato"/>
                <a:sym typeface="Lato"/>
              </a:rPr>
              <a:t>http://jalammar.github.io/illustrated-transformer/</a:t>
            </a:r>
            <a:endParaRPr sz="1100">
              <a:solidFill>
                <a:srgbClr val="FFFFFF"/>
              </a:solidFill>
              <a:latin typeface="Lato"/>
              <a:ea typeface="Lato"/>
              <a:cs typeface="Lato"/>
              <a:sym typeface="Lato"/>
            </a:endParaRPr>
          </a:p>
        </p:txBody>
      </p:sp>
      <p:pic>
        <p:nvPicPr>
          <p:cNvPr id="219" name="Google Shape;219;p24"/>
          <p:cNvPicPr preferRelativeResize="0"/>
          <p:nvPr/>
        </p:nvPicPr>
        <p:blipFill>
          <a:blip r:embed="rId3">
            <a:alphaModFix/>
          </a:blip>
          <a:stretch>
            <a:fillRect/>
          </a:stretch>
        </p:blipFill>
        <p:spPr>
          <a:xfrm>
            <a:off x="889625" y="2154500"/>
            <a:ext cx="3641100" cy="1902925"/>
          </a:xfrm>
          <a:prstGeom prst="rect">
            <a:avLst/>
          </a:prstGeom>
          <a:noFill/>
          <a:ln>
            <a:noFill/>
          </a:ln>
        </p:spPr>
      </p:pic>
      <p:pic>
        <p:nvPicPr>
          <p:cNvPr id="220" name="Google Shape;220;p24"/>
          <p:cNvPicPr preferRelativeResize="0"/>
          <p:nvPr/>
        </p:nvPicPr>
        <p:blipFill>
          <a:blip r:embed="rId4">
            <a:alphaModFix/>
          </a:blip>
          <a:stretch>
            <a:fillRect/>
          </a:stretch>
        </p:blipFill>
        <p:spPr>
          <a:xfrm>
            <a:off x="5676700" y="1922812"/>
            <a:ext cx="2503800" cy="2366300"/>
          </a:xfrm>
          <a:prstGeom prst="rect">
            <a:avLst/>
          </a:prstGeom>
          <a:noFill/>
          <a:ln>
            <a:noFill/>
          </a:ln>
        </p:spPr>
      </p:pic>
    </p:spTree>
  </p:cSld>
  <p:clrMapOvr>
    <a:masterClrMapping/>
  </p:clrMapOvr>
  <mc:AlternateContent>
    <mc:Choice Requires="p14">
      <p:transition spd="slow" p14:dur="1000">
        <p:fade/>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2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Third step : Divide by 8</a:t>
            </a:r>
            <a:endParaRPr/>
          </a:p>
        </p:txBody>
      </p:sp>
      <p:sp>
        <p:nvSpPr>
          <p:cNvPr id="226" name="Google Shape;226;p25"/>
          <p:cNvSpPr txBox="1"/>
          <p:nvPr/>
        </p:nvSpPr>
        <p:spPr>
          <a:xfrm>
            <a:off x="2962350" y="4640275"/>
            <a:ext cx="32193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rgbClr val="FFFFFF"/>
                </a:solidFill>
                <a:latin typeface="Lato"/>
                <a:ea typeface="Lato"/>
                <a:cs typeface="Lato"/>
                <a:sym typeface="Lato"/>
              </a:rPr>
              <a:t>http://jalammar.github.io/illustrated-transformer/</a:t>
            </a:r>
            <a:endParaRPr sz="1100">
              <a:solidFill>
                <a:srgbClr val="FFFFFF"/>
              </a:solidFill>
              <a:latin typeface="Lato"/>
              <a:ea typeface="Lato"/>
              <a:cs typeface="Lato"/>
              <a:sym typeface="Lato"/>
            </a:endParaRPr>
          </a:p>
        </p:txBody>
      </p:sp>
      <p:pic>
        <p:nvPicPr>
          <p:cNvPr id="227" name="Google Shape;227;p25"/>
          <p:cNvPicPr preferRelativeResize="0"/>
          <p:nvPr/>
        </p:nvPicPr>
        <p:blipFill rotWithShape="1">
          <a:blip r:embed="rId3">
            <a:alphaModFix/>
          </a:blip>
          <a:srcRect b="9673" l="0" r="0" t="0"/>
          <a:stretch/>
        </p:blipFill>
        <p:spPr>
          <a:xfrm>
            <a:off x="2691075" y="1635275"/>
            <a:ext cx="4251751" cy="24185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2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Fourth </a:t>
            </a:r>
            <a:r>
              <a:rPr lang="en"/>
              <a:t>step : Softmax</a:t>
            </a:r>
            <a:endParaRPr/>
          </a:p>
        </p:txBody>
      </p:sp>
      <p:sp>
        <p:nvSpPr>
          <p:cNvPr id="233" name="Google Shape;233;p26"/>
          <p:cNvSpPr txBox="1"/>
          <p:nvPr/>
        </p:nvSpPr>
        <p:spPr>
          <a:xfrm>
            <a:off x="4472950" y="4312850"/>
            <a:ext cx="32193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rgbClr val="FFFFFF"/>
                </a:solidFill>
                <a:latin typeface="Lato"/>
                <a:ea typeface="Lato"/>
                <a:cs typeface="Lato"/>
                <a:sym typeface="Lato"/>
              </a:rPr>
              <a:t>http://jalammar.github.io/illustrated-transformer/</a:t>
            </a:r>
            <a:endParaRPr sz="1100">
              <a:solidFill>
                <a:srgbClr val="FFFFFF"/>
              </a:solidFill>
              <a:latin typeface="Lato"/>
              <a:ea typeface="Lato"/>
              <a:cs typeface="Lato"/>
              <a:sym typeface="Lato"/>
            </a:endParaRPr>
          </a:p>
        </p:txBody>
      </p:sp>
      <p:pic>
        <p:nvPicPr>
          <p:cNvPr id="234" name="Google Shape;234;p26"/>
          <p:cNvPicPr preferRelativeResize="0"/>
          <p:nvPr/>
        </p:nvPicPr>
        <p:blipFill>
          <a:blip r:embed="rId3">
            <a:alphaModFix/>
          </a:blip>
          <a:stretch>
            <a:fillRect/>
          </a:stretch>
        </p:blipFill>
        <p:spPr>
          <a:xfrm>
            <a:off x="3910883" y="1635275"/>
            <a:ext cx="4251733" cy="2677574"/>
          </a:xfrm>
          <a:prstGeom prst="rect">
            <a:avLst/>
          </a:prstGeom>
          <a:noFill/>
          <a:ln>
            <a:noFill/>
          </a:ln>
        </p:spPr>
      </p:pic>
      <p:pic>
        <p:nvPicPr>
          <p:cNvPr id="235" name="Google Shape;235;p26"/>
          <p:cNvPicPr preferRelativeResize="0"/>
          <p:nvPr/>
        </p:nvPicPr>
        <p:blipFill>
          <a:blip r:embed="rId4">
            <a:alphaModFix/>
          </a:blip>
          <a:stretch>
            <a:fillRect/>
          </a:stretch>
        </p:blipFill>
        <p:spPr>
          <a:xfrm>
            <a:off x="1339029" y="2002925"/>
            <a:ext cx="1957368" cy="1942275"/>
          </a:xfrm>
          <a:prstGeom prst="rect">
            <a:avLst/>
          </a:prstGeom>
          <a:noFill/>
          <a:ln>
            <a:noFill/>
          </a:ln>
        </p:spPr>
      </p:pic>
      <p:sp>
        <p:nvSpPr>
          <p:cNvPr id="236" name="Google Shape;236;p26"/>
          <p:cNvSpPr txBox="1"/>
          <p:nvPr/>
        </p:nvSpPr>
        <p:spPr>
          <a:xfrm>
            <a:off x="1842950" y="3945200"/>
            <a:ext cx="9495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rgbClr val="FFFFFF"/>
                </a:solidFill>
                <a:latin typeface="Lato"/>
                <a:ea typeface="Lato"/>
                <a:cs typeface="Lato"/>
                <a:sym typeface="Lato"/>
              </a:rPr>
              <a:t>google.com</a:t>
            </a:r>
            <a:endParaRPr sz="1100">
              <a:solidFill>
                <a:srgbClr val="FFFFFF"/>
              </a:solidFill>
              <a:latin typeface="Lato"/>
              <a:ea typeface="Lato"/>
              <a:cs typeface="Lato"/>
              <a:sym typeface="La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27"/>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Matrix Representations</a:t>
            </a:r>
            <a:endParaRPr/>
          </a:p>
        </p:txBody>
      </p:sp>
      <p:sp>
        <p:nvSpPr>
          <p:cNvPr id="242" name="Google Shape;242;p27"/>
          <p:cNvSpPr txBox="1"/>
          <p:nvPr/>
        </p:nvSpPr>
        <p:spPr>
          <a:xfrm>
            <a:off x="2962350" y="4640275"/>
            <a:ext cx="32193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rgbClr val="FFFFFF"/>
                </a:solidFill>
                <a:latin typeface="Lato"/>
                <a:ea typeface="Lato"/>
                <a:cs typeface="Lato"/>
                <a:sym typeface="Lato"/>
              </a:rPr>
              <a:t>http://jalammar.github.io/illustrated-transformer/</a:t>
            </a:r>
            <a:endParaRPr sz="1100">
              <a:solidFill>
                <a:srgbClr val="FFFFFF"/>
              </a:solidFill>
              <a:latin typeface="Lato"/>
              <a:ea typeface="Lato"/>
              <a:cs typeface="Lato"/>
              <a:sym typeface="Lato"/>
            </a:endParaRPr>
          </a:p>
        </p:txBody>
      </p:sp>
      <p:pic>
        <p:nvPicPr>
          <p:cNvPr id="243" name="Google Shape;243;p27"/>
          <p:cNvPicPr preferRelativeResize="0"/>
          <p:nvPr/>
        </p:nvPicPr>
        <p:blipFill>
          <a:blip r:embed="rId3">
            <a:alphaModFix/>
          </a:blip>
          <a:stretch>
            <a:fillRect/>
          </a:stretch>
        </p:blipFill>
        <p:spPr>
          <a:xfrm>
            <a:off x="3243225" y="1353725"/>
            <a:ext cx="2657551" cy="300975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28"/>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Self-attention Formula</a:t>
            </a:r>
            <a:endParaRPr/>
          </a:p>
        </p:txBody>
      </p:sp>
      <p:sp>
        <p:nvSpPr>
          <p:cNvPr id="249" name="Google Shape;249;p28"/>
          <p:cNvSpPr txBox="1"/>
          <p:nvPr/>
        </p:nvSpPr>
        <p:spPr>
          <a:xfrm>
            <a:off x="2962350" y="4640275"/>
            <a:ext cx="32193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rgbClr val="FFFFFF"/>
                </a:solidFill>
                <a:latin typeface="Lato"/>
                <a:ea typeface="Lato"/>
                <a:cs typeface="Lato"/>
                <a:sym typeface="Lato"/>
              </a:rPr>
              <a:t>http://jalammar.github.io/illustrated-transformer/</a:t>
            </a:r>
            <a:endParaRPr sz="1100">
              <a:solidFill>
                <a:srgbClr val="FFFFFF"/>
              </a:solidFill>
              <a:latin typeface="Lato"/>
              <a:ea typeface="Lato"/>
              <a:cs typeface="Lato"/>
              <a:sym typeface="Lato"/>
            </a:endParaRPr>
          </a:p>
        </p:txBody>
      </p:sp>
      <p:pic>
        <p:nvPicPr>
          <p:cNvPr id="250" name="Google Shape;250;p28"/>
          <p:cNvPicPr preferRelativeResize="0"/>
          <p:nvPr/>
        </p:nvPicPr>
        <p:blipFill>
          <a:blip r:embed="rId3">
            <a:alphaModFix/>
          </a:blip>
          <a:stretch>
            <a:fillRect/>
          </a:stretch>
        </p:blipFill>
        <p:spPr>
          <a:xfrm>
            <a:off x="2623050" y="2006825"/>
            <a:ext cx="4387800" cy="17148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29"/>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Multi-headed</a:t>
            </a:r>
            <a:r>
              <a:rPr lang="en"/>
              <a:t> attention</a:t>
            </a:r>
            <a:endParaRPr/>
          </a:p>
        </p:txBody>
      </p:sp>
      <p:sp>
        <p:nvSpPr>
          <p:cNvPr id="256" name="Google Shape;256;p29"/>
          <p:cNvSpPr txBox="1"/>
          <p:nvPr/>
        </p:nvSpPr>
        <p:spPr>
          <a:xfrm>
            <a:off x="2962350" y="4640275"/>
            <a:ext cx="32193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rgbClr val="FFFFFF"/>
                </a:solidFill>
                <a:latin typeface="Lato"/>
                <a:ea typeface="Lato"/>
                <a:cs typeface="Lato"/>
                <a:sym typeface="Lato"/>
              </a:rPr>
              <a:t>http://jalammar.github.io/illustrated-transformer/</a:t>
            </a:r>
            <a:endParaRPr sz="1100">
              <a:solidFill>
                <a:srgbClr val="FFFFFF"/>
              </a:solidFill>
              <a:latin typeface="Lato"/>
              <a:ea typeface="Lato"/>
              <a:cs typeface="Lato"/>
              <a:sym typeface="Lato"/>
            </a:endParaRPr>
          </a:p>
        </p:txBody>
      </p:sp>
      <p:pic>
        <p:nvPicPr>
          <p:cNvPr id="257" name="Google Shape;257;p29"/>
          <p:cNvPicPr preferRelativeResize="0"/>
          <p:nvPr/>
        </p:nvPicPr>
        <p:blipFill>
          <a:blip r:embed="rId3">
            <a:alphaModFix/>
          </a:blip>
          <a:stretch>
            <a:fillRect/>
          </a:stretch>
        </p:blipFill>
        <p:spPr>
          <a:xfrm>
            <a:off x="2344625" y="1366550"/>
            <a:ext cx="4944651" cy="29215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30"/>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Multi-headed attention</a:t>
            </a:r>
            <a:endParaRPr/>
          </a:p>
        </p:txBody>
      </p:sp>
      <p:sp>
        <p:nvSpPr>
          <p:cNvPr id="263" name="Google Shape;263;p30"/>
          <p:cNvSpPr txBox="1"/>
          <p:nvPr/>
        </p:nvSpPr>
        <p:spPr>
          <a:xfrm>
            <a:off x="2962350" y="4640275"/>
            <a:ext cx="32193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rgbClr val="FFFFFF"/>
                </a:solidFill>
                <a:latin typeface="Lato"/>
                <a:ea typeface="Lato"/>
                <a:cs typeface="Lato"/>
                <a:sym typeface="Lato"/>
              </a:rPr>
              <a:t>http://jalammar.github.io/illustrated-transformer/</a:t>
            </a:r>
            <a:endParaRPr sz="1100">
              <a:solidFill>
                <a:srgbClr val="FFFFFF"/>
              </a:solidFill>
              <a:latin typeface="Lato"/>
              <a:ea typeface="Lato"/>
              <a:cs typeface="Lato"/>
              <a:sym typeface="Lato"/>
            </a:endParaRPr>
          </a:p>
        </p:txBody>
      </p:sp>
      <p:pic>
        <p:nvPicPr>
          <p:cNvPr id="264" name="Google Shape;264;p30"/>
          <p:cNvPicPr preferRelativeResize="0"/>
          <p:nvPr/>
        </p:nvPicPr>
        <p:blipFill>
          <a:blip r:embed="rId3">
            <a:alphaModFix/>
          </a:blip>
          <a:stretch>
            <a:fillRect/>
          </a:stretch>
        </p:blipFill>
        <p:spPr>
          <a:xfrm>
            <a:off x="1815954" y="1550201"/>
            <a:ext cx="6001993" cy="28477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31"/>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We only need one Z</a:t>
            </a:r>
            <a:endParaRPr/>
          </a:p>
        </p:txBody>
      </p:sp>
      <p:sp>
        <p:nvSpPr>
          <p:cNvPr id="270" name="Google Shape;270;p31"/>
          <p:cNvSpPr txBox="1"/>
          <p:nvPr/>
        </p:nvSpPr>
        <p:spPr>
          <a:xfrm>
            <a:off x="2962350" y="4640275"/>
            <a:ext cx="32193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rgbClr val="FFFFFF"/>
                </a:solidFill>
                <a:latin typeface="Lato"/>
                <a:ea typeface="Lato"/>
                <a:cs typeface="Lato"/>
                <a:sym typeface="Lato"/>
              </a:rPr>
              <a:t>http://jalammar.github.io/illustrated-transformer/</a:t>
            </a:r>
            <a:endParaRPr sz="1100">
              <a:solidFill>
                <a:srgbClr val="FFFFFF"/>
              </a:solidFill>
              <a:latin typeface="Lato"/>
              <a:ea typeface="Lato"/>
              <a:cs typeface="Lato"/>
              <a:sym typeface="Lato"/>
            </a:endParaRPr>
          </a:p>
        </p:txBody>
      </p:sp>
      <p:pic>
        <p:nvPicPr>
          <p:cNvPr id="271" name="Google Shape;271;p31"/>
          <p:cNvPicPr preferRelativeResize="0"/>
          <p:nvPr/>
        </p:nvPicPr>
        <p:blipFill>
          <a:blip r:embed="rId3">
            <a:alphaModFix/>
          </a:blip>
          <a:stretch>
            <a:fillRect/>
          </a:stretch>
        </p:blipFill>
        <p:spPr>
          <a:xfrm>
            <a:off x="2402300" y="1376713"/>
            <a:ext cx="4902674" cy="29810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1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Transformer Architecture</a:t>
            </a:r>
            <a:endParaRPr/>
          </a:p>
        </p:txBody>
      </p:sp>
      <p:sp>
        <p:nvSpPr>
          <p:cNvPr id="141" name="Google Shape;141;p14"/>
          <p:cNvSpPr txBox="1"/>
          <p:nvPr>
            <p:ph idx="1" type="body"/>
          </p:nvPr>
        </p:nvSpPr>
        <p:spPr>
          <a:xfrm>
            <a:off x="1297500" y="1567550"/>
            <a:ext cx="3403200" cy="2911200"/>
          </a:xfrm>
          <a:prstGeom prst="rect">
            <a:avLst/>
          </a:prstGeom>
        </p:spPr>
        <p:txBody>
          <a:bodyPr anchorCtr="0" anchor="t" bIns="91425" lIns="91425" spcFirstLastPara="1" rIns="91425" wrap="square" tIns="91425">
            <a:normAutofit lnSpcReduction="20000"/>
          </a:bodyPr>
          <a:lstStyle/>
          <a:p>
            <a:pPr indent="-311150" lvl="0" marL="457200" rtl="0" algn="l">
              <a:spcBef>
                <a:spcPts val="0"/>
              </a:spcBef>
              <a:spcAft>
                <a:spcPts val="0"/>
              </a:spcAft>
              <a:buSzPts val="1300"/>
              <a:buChar char="●"/>
            </a:pPr>
            <a:r>
              <a:rPr lang="en"/>
              <a:t>Transformer architecture</a:t>
            </a:r>
            <a:endParaRPr/>
          </a:p>
          <a:p>
            <a:pPr indent="-311150" lvl="0" marL="457200" rtl="0" algn="l">
              <a:spcBef>
                <a:spcPts val="0"/>
              </a:spcBef>
              <a:spcAft>
                <a:spcPts val="0"/>
              </a:spcAft>
              <a:buSzPts val="1300"/>
              <a:buChar char="●"/>
            </a:pPr>
            <a:r>
              <a:rPr lang="en"/>
              <a:t>Encoder and Decoder stack</a:t>
            </a:r>
            <a:endParaRPr/>
          </a:p>
          <a:p>
            <a:pPr indent="-311150" lvl="0" marL="457200" rtl="0" algn="l">
              <a:spcBef>
                <a:spcPts val="0"/>
              </a:spcBef>
              <a:spcAft>
                <a:spcPts val="0"/>
              </a:spcAft>
              <a:buSzPts val="1300"/>
              <a:buChar char="●"/>
            </a:pPr>
            <a:r>
              <a:rPr lang="en"/>
              <a:t>Self-attention</a:t>
            </a:r>
            <a:endParaRPr/>
          </a:p>
          <a:p>
            <a:pPr indent="-311150" lvl="0" marL="457200" rtl="0" algn="l">
              <a:spcBef>
                <a:spcPts val="0"/>
              </a:spcBef>
              <a:spcAft>
                <a:spcPts val="0"/>
              </a:spcAft>
              <a:buSzPts val="1300"/>
              <a:buChar char="●"/>
            </a:pPr>
            <a:r>
              <a:rPr lang="en"/>
              <a:t>Multihead attention</a:t>
            </a:r>
            <a:endParaRPr/>
          </a:p>
          <a:p>
            <a:pPr indent="-311150" lvl="0" marL="457200" rtl="0" algn="l">
              <a:spcBef>
                <a:spcPts val="0"/>
              </a:spcBef>
              <a:spcAft>
                <a:spcPts val="0"/>
              </a:spcAft>
              <a:buSzPts val="1300"/>
              <a:buChar char="●"/>
            </a:pPr>
            <a:r>
              <a:rPr lang="en"/>
              <a:t>Positional encoding</a:t>
            </a:r>
            <a:endParaRPr/>
          </a:p>
          <a:p>
            <a:pPr indent="-311150" lvl="0" marL="457200" rtl="0" algn="l">
              <a:spcBef>
                <a:spcPts val="0"/>
              </a:spcBef>
              <a:spcAft>
                <a:spcPts val="0"/>
              </a:spcAft>
              <a:buSzPts val="1300"/>
              <a:buChar char="●"/>
            </a:pPr>
            <a:r>
              <a:rPr lang="en"/>
              <a:t>Residual connections</a:t>
            </a:r>
            <a:endParaRPr/>
          </a:p>
          <a:p>
            <a:pPr indent="-311150" lvl="0" marL="457200" rtl="0" algn="l">
              <a:spcBef>
                <a:spcPts val="0"/>
              </a:spcBef>
              <a:spcAft>
                <a:spcPts val="0"/>
              </a:spcAft>
              <a:buSzPts val="1300"/>
              <a:buChar char="●"/>
            </a:pPr>
            <a:r>
              <a:rPr lang="en"/>
              <a:t>Encoder - Decoder Attention</a:t>
            </a:r>
            <a:endParaRPr/>
          </a:p>
          <a:p>
            <a:pPr indent="-311150" lvl="0" marL="457200" rtl="0" algn="l">
              <a:spcBef>
                <a:spcPts val="0"/>
              </a:spcBef>
              <a:spcAft>
                <a:spcPts val="0"/>
              </a:spcAft>
              <a:buSzPts val="1300"/>
              <a:buChar char="●"/>
            </a:pPr>
            <a:r>
              <a:rPr lang="en"/>
              <a:t>Encoder Attention Vs Decoder Attention (Masking)</a:t>
            </a:r>
            <a:endParaRPr/>
          </a:p>
          <a:p>
            <a:pPr indent="-311150" lvl="0" marL="457200" rtl="0" algn="l">
              <a:spcBef>
                <a:spcPts val="0"/>
              </a:spcBef>
              <a:spcAft>
                <a:spcPts val="0"/>
              </a:spcAft>
              <a:buSzPts val="1300"/>
              <a:buChar char="●"/>
            </a:pPr>
            <a:r>
              <a:rPr lang="en"/>
              <a:t>The final Linear and Softmax layers</a:t>
            </a:r>
            <a:endParaRPr/>
          </a:p>
          <a:p>
            <a:pPr indent="-311150" lvl="0" marL="457200" rtl="0" algn="l">
              <a:spcBef>
                <a:spcPts val="0"/>
              </a:spcBef>
              <a:spcAft>
                <a:spcPts val="0"/>
              </a:spcAft>
              <a:buSzPts val="1300"/>
              <a:buChar char="●"/>
            </a:pPr>
            <a:r>
              <a:rPr lang="en"/>
              <a:t>Training</a:t>
            </a:r>
            <a:endParaRPr/>
          </a:p>
          <a:p>
            <a:pPr indent="-298450" lvl="1" marL="914400" rtl="0" algn="l">
              <a:spcBef>
                <a:spcPts val="0"/>
              </a:spcBef>
              <a:spcAft>
                <a:spcPts val="0"/>
              </a:spcAft>
              <a:buSzPts val="1100"/>
              <a:buChar char="○"/>
            </a:pPr>
            <a:r>
              <a:rPr lang="en"/>
              <a:t>One Hot Encoding</a:t>
            </a:r>
            <a:endParaRPr/>
          </a:p>
          <a:p>
            <a:pPr indent="-298450" lvl="1" marL="914400" rtl="0" algn="l">
              <a:spcBef>
                <a:spcPts val="0"/>
              </a:spcBef>
              <a:spcAft>
                <a:spcPts val="0"/>
              </a:spcAft>
              <a:buSzPts val="1100"/>
              <a:buChar char="○"/>
            </a:pPr>
            <a:r>
              <a:rPr lang="en"/>
              <a:t>Loss Function</a:t>
            </a:r>
            <a:endParaRPr/>
          </a:p>
          <a:p>
            <a:pPr indent="-298450" lvl="1" marL="914400" rtl="0" algn="l">
              <a:spcBef>
                <a:spcPts val="0"/>
              </a:spcBef>
              <a:spcAft>
                <a:spcPts val="0"/>
              </a:spcAft>
              <a:buSzPts val="1100"/>
              <a:buChar char="○"/>
            </a:pPr>
            <a:r>
              <a:rPr lang="en"/>
              <a:t>Another Training Method</a:t>
            </a:r>
            <a:endParaRPr/>
          </a:p>
        </p:txBody>
      </p:sp>
      <p:pic>
        <p:nvPicPr>
          <p:cNvPr id="142" name="Google Shape;142;p14"/>
          <p:cNvPicPr preferRelativeResize="0"/>
          <p:nvPr/>
        </p:nvPicPr>
        <p:blipFill>
          <a:blip r:embed="rId3">
            <a:alphaModFix/>
          </a:blip>
          <a:stretch>
            <a:fillRect/>
          </a:stretch>
        </p:blipFill>
        <p:spPr>
          <a:xfrm>
            <a:off x="5390650" y="1030100"/>
            <a:ext cx="2488350" cy="3559651"/>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32"/>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Concatenation and Wo weight matrix</a:t>
            </a:r>
            <a:endParaRPr/>
          </a:p>
        </p:txBody>
      </p:sp>
      <p:sp>
        <p:nvSpPr>
          <p:cNvPr id="277" name="Google Shape;277;p32"/>
          <p:cNvSpPr txBox="1"/>
          <p:nvPr/>
        </p:nvSpPr>
        <p:spPr>
          <a:xfrm>
            <a:off x="2962350" y="4640275"/>
            <a:ext cx="32193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rgbClr val="FFFFFF"/>
                </a:solidFill>
                <a:latin typeface="Lato"/>
                <a:ea typeface="Lato"/>
                <a:cs typeface="Lato"/>
                <a:sym typeface="Lato"/>
              </a:rPr>
              <a:t>http://jalammar.github.io/illustrated-transformer/</a:t>
            </a:r>
            <a:endParaRPr sz="1100">
              <a:solidFill>
                <a:srgbClr val="FFFFFF"/>
              </a:solidFill>
              <a:latin typeface="Lato"/>
              <a:ea typeface="Lato"/>
              <a:cs typeface="Lato"/>
              <a:sym typeface="Lato"/>
            </a:endParaRPr>
          </a:p>
        </p:txBody>
      </p:sp>
      <p:pic>
        <p:nvPicPr>
          <p:cNvPr id="278" name="Google Shape;278;p32"/>
          <p:cNvPicPr preferRelativeResize="0"/>
          <p:nvPr/>
        </p:nvPicPr>
        <p:blipFill>
          <a:blip r:embed="rId3">
            <a:alphaModFix/>
          </a:blip>
          <a:stretch>
            <a:fillRect/>
          </a:stretch>
        </p:blipFill>
        <p:spPr>
          <a:xfrm>
            <a:off x="2146126" y="1466950"/>
            <a:ext cx="4851749" cy="26840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33"/>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Multi-headed attention visualization</a:t>
            </a:r>
            <a:endParaRPr/>
          </a:p>
        </p:txBody>
      </p:sp>
      <p:sp>
        <p:nvSpPr>
          <p:cNvPr id="284" name="Google Shape;284;p33"/>
          <p:cNvSpPr txBox="1"/>
          <p:nvPr/>
        </p:nvSpPr>
        <p:spPr>
          <a:xfrm>
            <a:off x="2962350" y="4640275"/>
            <a:ext cx="32193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rgbClr val="FFFFFF"/>
                </a:solidFill>
                <a:latin typeface="Lato"/>
                <a:ea typeface="Lato"/>
                <a:cs typeface="Lato"/>
                <a:sym typeface="Lato"/>
              </a:rPr>
              <a:t>http://jalammar.github.io/illustrated-transformer/</a:t>
            </a:r>
            <a:endParaRPr sz="1100">
              <a:solidFill>
                <a:srgbClr val="FFFFFF"/>
              </a:solidFill>
              <a:latin typeface="Lato"/>
              <a:ea typeface="Lato"/>
              <a:cs typeface="Lato"/>
              <a:sym typeface="Lato"/>
            </a:endParaRPr>
          </a:p>
        </p:txBody>
      </p:sp>
      <p:pic>
        <p:nvPicPr>
          <p:cNvPr id="285" name="Google Shape;285;p33"/>
          <p:cNvPicPr preferRelativeResize="0"/>
          <p:nvPr/>
        </p:nvPicPr>
        <p:blipFill>
          <a:blip r:embed="rId3">
            <a:alphaModFix/>
          </a:blip>
          <a:stretch>
            <a:fillRect/>
          </a:stretch>
        </p:blipFill>
        <p:spPr>
          <a:xfrm>
            <a:off x="3505000" y="1865525"/>
            <a:ext cx="2623909" cy="2366300"/>
          </a:xfrm>
          <a:prstGeom prst="rect">
            <a:avLst/>
          </a:prstGeom>
          <a:noFill/>
          <a:ln>
            <a:noFill/>
          </a:ln>
        </p:spPr>
      </p:pic>
      <p:pic>
        <p:nvPicPr>
          <p:cNvPr id="286" name="Google Shape;286;p33"/>
          <p:cNvPicPr preferRelativeResize="0"/>
          <p:nvPr/>
        </p:nvPicPr>
        <p:blipFill>
          <a:blip r:embed="rId4">
            <a:alphaModFix/>
          </a:blip>
          <a:stretch>
            <a:fillRect/>
          </a:stretch>
        </p:blipFill>
        <p:spPr>
          <a:xfrm>
            <a:off x="6181657" y="1865513"/>
            <a:ext cx="2424311" cy="2366300"/>
          </a:xfrm>
          <a:prstGeom prst="rect">
            <a:avLst/>
          </a:prstGeom>
          <a:noFill/>
          <a:ln>
            <a:noFill/>
          </a:ln>
        </p:spPr>
      </p:pic>
      <p:pic>
        <p:nvPicPr>
          <p:cNvPr id="287" name="Google Shape;287;p33"/>
          <p:cNvPicPr preferRelativeResize="0"/>
          <p:nvPr/>
        </p:nvPicPr>
        <p:blipFill>
          <a:blip r:embed="rId5">
            <a:alphaModFix/>
          </a:blip>
          <a:stretch>
            <a:fillRect/>
          </a:stretch>
        </p:blipFill>
        <p:spPr>
          <a:xfrm>
            <a:off x="948450" y="1865525"/>
            <a:ext cx="2503800" cy="2366300"/>
          </a:xfrm>
          <a:prstGeom prst="rect">
            <a:avLst/>
          </a:prstGeom>
          <a:noFill/>
          <a:ln>
            <a:noFill/>
          </a:ln>
        </p:spPr>
      </p:pic>
      <p:sp>
        <p:nvSpPr>
          <p:cNvPr id="288" name="Google Shape;288;p33"/>
          <p:cNvSpPr txBox="1"/>
          <p:nvPr/>
        </p:nvSpPr>
        <p:spPr>
          <a:xfrm>
            <a:off x="1763700" y="1465325"/>
            <a:ext cx="8733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FFFFFF"/>
                </a:solidFill>
                <a:latin typeface="Lato"/>
                <a:ea typeface="Lato"/>
                <a:cs typeface="Lato"/>
                <a:sym typeface="Lato"/>
              </a:rPr>
              <a:t>1 Head</a:t>
            </a:r>
            <a:endParaRPr>
              <a:solidFill>
                <a:srgbClr val="FFFFFF"/>
              </a:solidFill>
              <a:latin typeface="Lato"/>
              <a:ea typeface="Lato"/>
              <a:cs typeface="Lato"/>
              <a:sym typeface="Lato"/>
            </a:endParaRPr>
          </a:p>
        </p:txBody>
      </p:sp>
      <p:sp>
        <p:nvSpPr>
          <p:cNvPr id="289" name="Google Shape;289;p33"/>
          <p:cNvSpPr txBox="1"/>
          <p:nvPr/>
        </p:nvSpPr>
        <p:spPr>
          <a:xfrm>
            <a:off x="4340850" y="1465325"/>
            <a:ext cx="952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FFFFFF"/>
                </a:solidFill>
                <a:latin typeface="Lato"/>
                <a:ea typeface="Lato"/>
                <a:cs typeface="Lato"/>
                <a:sym typeface="Lato"/>
              </a:rPr>
              <a:t>2 </a:t>
            </a:r>
            <a:r>
              <a:rPr lang="en">
                <a:solidFill>
                  <a:srgbClr val="FFFFFF"/>
                </a:solidFill>
                <a:latin typeface="Lato"/>
                <a:ea typeface="Lato"/>
                <a:cs typeface="Lato"/>
                <a:sym typeface="Lato"/>
              </a:rPr>
              <a:t>Heads</a:t>
            </a:r>
            <a:endParaRPr>
              <a:solidFill>
                <a:srgbClr val="FFFFFF"/>
              </a:solidFill>
              <a:latin typeface="Lato"/>
              <a:ea typeface="Lato"/>
              <a:cs typeface="Lato"/>
              <a:sym typeface="Lato"/>
            </a:endParaRPr>
          </a:p>
        </p:txBody>
      </p:sp>
      <p:sp>
        <p:nvSpPr>
          <p:cNvPr id="290" name="Google Shape;290;p33"/>
          <p:cNvSpPr txBox="1"/>
          <p:nvPr/>
        </p:nvSpPr>
        <p:spPr>
          <a:xfrm>
            <a:off x="6853964" y="1465325"/>
            <a:ext cx="1079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FFFFFF"/>
                </a:solidFill>
                <a:latin typeface="Lato"/>
                <a:ea typeface="Lato"/>
                <a:cs typeface="Lato"/>
                <a:sym typeface="Lato"/>
              </a:rPr>
              <a:t>8 </a:t>
            </a:r>
            <a:r>
              <a:rPr lang="en">
                <a:solidFill>
                  <a:srgbClr val="FFFFFF"/>
                </a:solidFill>
                <a:latin typeface="Lato"/>
                <a:ea typeface="Lato"/>
                <a:cs typeface="Lato"/>
                <a:sym typeface="Lato"/>
              </a:rPr>
              <a:t>Heads</a:t>
            </a:r>
            <a:endParaRPr>
              <a:solidFill>
                <a:srgbClr val="FFFFFF"/>
              </a:solidFill>
              <a:latin typeface="Lato"/>
              <a:ea typeface="Lato"/>
              <a:cs typeface="Lato"/>
              <a:sym typeface="Lato"/>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3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a:t>
            </a:r>
            <a:r>
              <a:rPr lang="en"/>
              <a:t>ositional Encoding</a:t>
            </a:r>
            <a:endParaRPr/>
          </a:p>
        </p:txBody>
      </p:sp>
      <p:pic>
        <p:nvPicPr>
          <p:cNvPr id="296" name="Google Shape;296;p34"/>
          <p:cNvPicPr preferRelativeResize="0"/>
          <p:nvPr/>
        </p:nvPicPr>
        <p:blipFill>
          <a:blip r:embed="rId3">
            <a:alphaModFix/>
          </a:blip>
          <a:stretch>
            <a:fillRect/>
          </a:stretch>
        </p:blipFill>
        <p:spPr>
          <a:xfrm>
            <a:off x="1297500" y="1667497"/>
            <a:ext cx="4738552" cy="2613131"/>
          </a:xfrm>
          <a:prstGeom prst="rect">
            <a:avLst/>
          </a:prstGeom>
          <a:noFill/>
          <a:ln>
            <a:noFill/>
          </a:ln>
        </p:spPr>
      </p:pic>
      <p:sp>
        <p:nvSpPr>
          <p:cNvPr id="297" name="Google Shape;297;p34"/>
          <p:cNvSpPr txBox="1"/>
          <p:nvPr/>
        </p:nvSpPr>
        <p:spPr>
          <a:xfrm>
            <a:off x="2057125" y="4472300"/>
            <a:ext cx="32193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rgbClr val="FFFFFF"/>
                </a:solidFill>
                <a:latin typeface="Lato"/>
                <a:ea typeface="Lato"/>
                <a:cs typeface="Lato"/>
                <a:sym typeface="Lato"/>
              </a:rPr>
              <a:t>http://jalammar.github.io/illustrated-transformer/</a:t>
            </a:r>
            <a:endParaRPr sz="1100">
              <a:solidFill>
                <a:srgbClr val="FFFFFF"/>
              </a:solidFill>
              <a:latin typeface="Lato"/>
              <a:ea typeface="Lato"/>
              <a:cs typeface="Lato"/>
              <a:sym typeface="Lato"/>
            </a:endParaRPr>
          </a:p>
        </p:txBody>
      </p:sp>
      <p:pic>
        <p:nvPicPr>
          <p:cNvPr id="298" name="Google Shape;298;p34"/>
          <p:cNvPicPr preferRelativeResize="0"/>
          <p:nvPr/>
        </p:nvPicPr>
        <p:blipFill>
          <a:blip r:embed="rId4">
            <a:alphaModFix/>
          </a:blip>
          <a:stretch>
            <a:fillRect/>
          </a:stretch>
        </p:blipFill>
        <p:spPr>
          <a:xfrm>
            <a:off x="6415890" y="1667500"/>
            <a:ext cx="1826694" cy="2613151"/>
          </a:xfrm>
          <a:prstGeom prst="rect">
            <a:avLst/>
          </a:prstGeom>
          <a:noFill/>
          <a:ln>
            <a:noFill/>
          </a:ln>
        </p:spPr>
      </p:pic>
      <p:cxnSp>
        <p:nvCxnSpPr>
          <p:cNvPr id="299" name="Google Shape;299;p34"/>
          <p:cNvCxnSpPr/>
          <p:nvPr/>
        </p:nvCxnSpPr>
        <p:spPr>
          <a:xfrm flipH="1">
            <a:off x="7100250" y="3507425"/>
            <a:ext cx="224700" cy="128400"/>
          </a:xfrm>
          <a:prstGeom prst="straightConnector1">
            <a:avLst/>
          </a:prstGeom>
          <a:noFill/>
          <a:ln cap="flat" cmpd="sng" w="19050">
            <a:solidFill>
              <a:srgbClr val="FF0000"/>
            </a:solidFill>
            <a:prstDash val="solid"/>
            <a:round/>
            <a:headEnd len="med" w="med" type="none"/>
            <a:tailEnd len="med" w="med" type="triangle"/>
          </a:ln>
        </p:spPr>
      </p:cxnSp>
      <p:sp>
        <p:nvSpPr>
          <p:cNvPr id="300" name="Google Shape;300;p34"/>
          <p:cNvSpPr txBox="1"/>
          <p:nvPr/>
        </p:nvSpPr>
        <p:spPr>
          <a:xfrm>
            <a:off x="6190888" y="4472300"/>
            <a:ext cx="22767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rgbClr val="FFFFFF"/>
                </a:solidFill>
                <a:latin typeface="Lato"/>
                <a:ea typeface="Lato"/>
                <a:cs typeface="Lato"/>
                <a:sym typeface="Lato"/>
              </a:rPr>
              <a:t>https://arxiv.org/abs/1706.03762</a:t>
            </a:r>
            <a:endParaRPr sz="1100">
              <a:solidFill>
                <a:srgbClr val="FFFFFF"/>
              </a:solidFill>
              <a:latin typeface="Lato"/>
              <a:ea typeface="Lato"/>
              <a:cs typeface="Lato"/>
              <a:sym typeface="Lato"/>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3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a:t>
            </a:r>
            <a:r>
              <a:rPr lang="en"/>
              <a:t>esidual Connections</a:t>
            </a:r>
            <a:endParaRPr/>
          </a:p>
        </p:txBody>
      </p:sp>
      <p:pic>
        <p:nvPicPr>
          <p:cNvPr id="306" name="Google Shape;306;p35"/>
          <p:cNvPicPr preferRelativeResize="0"/>
          <p:nvPr/>
        </p:nvPicPr>
        <p:blipFill>
          <a:blip r:embed="rId3">
            <a:alphaModFix/>
          </a:blip>
          <a:stretch>
            <a:fillRect/>
          </a:stretch>
        </p:blipFill>
        <p:spPr>
          <a:xfrm>
            <a:off x="2407374" y="1307850"/>
            <a:ext cx="4329250" cy="3139700"/>
          </a:xfrm>
          <a:prstGeom prst="rect">
            <a:avLst/>
          </a:prstGeom>
          <a:noFill/>
          <a:ln>
            <a:noFill/>
          </a:ln>
        </p:spPr>
      </p:pic>
      <p:sp>
        <p:nvSpPr>
          <p:cNvPr id="307" name="Google Shape;307;p35"/>
          <p:cNvSpPr txBox="1"/>
          <p:nvPr/>
        </p:nvSpPr>
        <p:spPr>
          <a:xfrm>
            <a:off x="2962350" y="4576250"/>
            <a:ext cx="32193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rgbClr val="FFFFFF"/>
                </a:solidFill>
                <a:latin typeface="Lato"/>
                <a:ea typeface="Lato"/>
                <a:cs typeface="Lato"/>
                <a:sym typeface="Lato"/>
              </a:rPr>
              <a:t>http://jalammar.github.io/illustrated-transformer/</a:t>
            </a:r>
            <a:endParaRPr sz="1100">
              <a:solidFill>
                <a:srgbClr val="FFFFFF"/>
              </a:solidFill>
              <a:latin typeface="Lato"/>
              <a:ea typeface="Lato"/>
              <a:cs typeface="Lato"/>
              <a:sym typeface="Lato"/>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3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E</a:t>
            </a:r>
            <a:r>
              <a:rPr lang="en"/>
              <a:t>ncoder Decoder Attention</a:t>
            </a:r>
            <a:endParaRPr/>
          </a:p>
        </p:txBody>
      </p:sp>
      <p:pic>
        <p:nvPicPr>
          <p:cNvPr id="313" name="Google Shape;313;p36"/>
          <p:cNvPicPr preferRelativeResize="0"/>
          <p:nvPr/>
        </p:nvPicPr>
        <p:blipFill>
          <a:blip r:embed="rId3">
            <a:alphaModFix/>
          </a:blip>
          <a:stretch>
            <a:fillRect/>
          </a:stretch>
        </p:blipFill>
        <p:spPr>
          <a:xfrm>
            <a:off x="1618300" y="1307850"/>
            <a:ext cx="6008600" cy="3300976"/>
          </a:xfrm>
          <a:prstGeom prst="rect">
            <a:avLst/>
          </a:prstGeom>
          <a:noFill/>
          <a:ln>
            <a:noFill/>
          </a:ln>
        </p:spPr>
      </p:pic>
      <p:sp>
        <p:nvSpPr>
          <p:cNvPr id="314" name="Google Shape;314;p36"/>
          <p:cNvSpPr txBox="1"/>
          <p:nvPr/>
        </p:nvSpPr>
        <p:spPr>
          <a:xfrm>
            <a:off x="2962350" y="4640275"/>
            <a:ext cx="32193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rgbClr val="FFFFFF"/>
                </a:solidFill>
                <a:latin typeface="Lato"/>
                <a:ea typeface="Lato"/>
                <a:cs typeface="Lato"/>
                <a:sym typeface="Lato"/>
              </a:rPr>
              <a:t>http://jalammar.github.io/illustrated-transformer/</a:t>
            </a:r>
            <a:endParaRPr sz="1100">
              <a:solidFill>
                <a:srgbClr val="FFFFFF"/>
              </a:solidFill>
              <a:latin typeface="Lato"/>
              <a:ea typeface="Lato"/>
              <a:cs typeface="Lato"/>
              <a:sym typeface="Lato"/>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37"/>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Encoder Decoder Attention</a:t>
            </a:r>
            <a:endParaRPr/>
          </a:p>
        </p:txBody>
      </p:sp>
      <p:pic>
        <p:nvPicPr>
          <p:cNvPr id="320" name="Google Shape;320;p37"/>
          <p:cNvPicPr preferRelativeResize="0"/>
          <p:nvPr/>
        </p:nvPicPr>
        <p:blipFill>
          <a:blip r:embed="rId3">
            <a:alphaModFix/>
          </a:blip>
          <a:stretch>
            <a:fillRect/>
          </a:stretch>
        </p:blipFill>
        <p:spPr>
          <a:xfrm>
            <a:off x="1686400" y="1181650"/>
            <a:ext cx="5771201" cy="3170550"/>
          </a:xfrm>
          <a:prstGeom prst="rect">
            <a:avLst/>
          </a:prstGeom>
          <a:noFill/>
          <a:ln>
            <a:noFill/>
          </a:ln>
        </p:spPr>
      </p:pic>
      <p:sp>
        <p:nvSpPr>
          <p:cNvPr id="321" name="Google Shape;321;p37"/>
          <p:cNvSpPr txBox="1"/>
          <p:nvPr/>
        </p:nvSpPr>
        <p:spPr>
          <a:xfrm>
            <a:off x="2962350" y="4640275"/>
            <a:ext cx="32193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rgbClr val="FFFFFF"/>
                </a:solidFill>
                <a:latin typeface="Lato"/>
                <a:ea typeface="Lato"/>
                <a:cs typeface="Lato"/>
                <a:sym typeface="Lato"/>
              </a:rPr>
              <a:t>http://jalammar.github.io/illustrated-transformer/</a:t>
            </a:r>
            <a:endParaRPr sz="1100">
              <a:solidFill>
                <a:srgbClr val="FFFFFF"/>
              </a:solidFill>
              <a:latin typeface="Lato"/>
              <a:ea typeface="Lato"/>
              <a:cs typeface="Lato"/>
              <a:sym typeface="Lato"/>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38"/>
          <p:cNvSpPr txBox="1"/>
          <p:nvPr>
            <p:ph type="title"/>
          </p:nvPr>
        </p:nvSpPr>
        <p:spPr>
          <a:xfrm>
            <a:off x="1297500" y="1658325"/>
            <a:ext cx="3036300" cy="1751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Encoder Decoder Attention</a:t>
            </a:r>
            <a:endParaRPr/>
          </a:p>
        </p:txBody>
      </p:sp>
      <p:sp>
        <p:nvSpPr>
          <p:cNvPr id="327" name="Google Shape;327;p38"/>
          <p:cNvSpPr txBox="1"/>
          <p:nvPr>
            <p:ph idx="1" type="subTitle"/>
          </p:nvPr>
        </p:nvSpPr>
        <p:spPr>
          <a:xfrm>
            <a:off x="1297500" y="3538000"/>
            <a:ext cx="3036300" cy="7395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a:t>C</a:t>
            </a:r>
            <a:r>
              <a:rPr lang="en"/>
              <a:t>reates Queries matrix from the layer below it, and takes the Keys and Values matrix from the encoder stack.</a:t>
            </a:r>
            <a:endParaRPr/>
          </a:p>
        </p:txBody>
      </p:sp>
      <p:pic>
        <p:nvPicPr>
          <p:cNvPr id="328" name="Google Shape;328;p38"/>
          <p:cNvPicPr preferRelativeResize="0"/>
          <p:nvPr/>
        </p:nvPicPr>
        <p:blipFill>
          <a:blip r:embed="rId3">
            <a:alphaModFix/>
          </a:blip>
          <a:stretch>
            <a:fillRect/>
          </a:stretch>
        </p:blipFill>
        <p:spPr>
          <a:xfrm>
            <a:off x="5163575" y="357700"/>
            <a:ext cx="2966975" cy="4428099"/>
          </a:xfrm>
          <a:prstGeom prst="rect">
            <a:avLst/>
          </a:prstGeom>
          <a:noFill/>
          <a:ln>
            <a:noFill/>
          </a:ln>
        </p:spPr>
      </p:pic>
      <p:sp>
        <p:nvSpPr>
          <p:cNvPr id="329" name="Google Shape;329;p38"/>
          <p:cNvSpPr/>
          <p:nvPr/>
        </p:nvSpPr>
        <p:spPr>
          <a:xfrm>
            <a:off x="5611400" y="1889750"/>
            <a:ext cx="1895400" cy="739500"/>
          </a:xfrm>
          <a:prstGeom prst="roundRect">
            <a:avLst>
              <a:gd fmla="val 16667" name="adj"/>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38"/>
          <p:cNvSpPr/>
          <p:nvPr/>
        </p:nvSpPr>
        <p:spPr>
          <a:xfrm>
            <a:off x="6736700" y="2855025"/>
            <a:ext cx="770100" cy="555000"/>
          </a:xfrm>
          <a:prstGeom prst="roundRect">
            <a:avLst>
              <a:gd fmla="val 16667" name="adj"/>
            </a:avLst>
          </a:prstGeom>
          <a:noFill/>
          <a:ln cap="flat" cmpd="sng" w="2857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38"/>
          <p:cNvSpPr txBox="1"/>
          <p:nvPr/>
        </p:nvSpPr>
        <p:spPr>
          <a:xfrm>
            <a:off x="5420738" y="4785800"/>
            <a:ext cx="22767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rgbClr val="FFFFFF"/>
                </a:solidFill>
                <a:latin typeface="Lato"/>
                <a:ea typeface="Lato"/>
                <a:cs typeface="Lato"/>
                <a:sym typeface="Lato"/>
              </a:rPr>
              <a:t>https://arxiv.org/abs/1706.03762</a:t>
            </a:r>
            <a:endParaRPr sz="1100">
              <a:solidFill>
                <a:srgbClr val="FFFFFF"/>
              </a:solidFill>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329"/>
                                        </p:tgtEl>
                                        <p:attrNameLst>
                                          <p:attrName>style.visibility</p:attrName>
                                        </p:attrNameLst>
                                      </p:cBhvr>
                                      <p:to>
                                        <p:strVal val="visible"/>
                                      </p:to>
                                    </p:set>
                                    <p:animEffect filter="fade" transition="in">
                                      <p:cBhvr>
                                        <p:cTn dur="1000"/>
                                        <p:tgtEl>
                                          <p:spTgt spid="32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0"/>
                                        </p:tgtEl>
                                        <p:attrNameLst>
                                          <p:attrName>style.visibility</p:attrName>
                                        </p:attrNameLst>
                                      </p:cBhvr>
                                      <p:to>
                                        <p:strVal val="visible"/>
                                      </p:to>
                                    </p:set>
                                    <p:animEffect filter="fade" transition="in">
                                      <p:cBhvr>
                                        <p:cTn dur="1000"/>
                                        <p:tgtEl>
                                          <p:spTgt spid="33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p39"/>
          <p:cNvSpPr txBox="1"/>
          <p:nvPr>
            <p:ph type="title"/>
          </p:nvPr>
        </p:nvSpPr>
        <p:spPr>
          <a:xfrm>
            <a:off x="823850" y="2053000"/>
            <a:ext cx="3231900" cy="11487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
              <a:t>Encoder </a:t>
            </a:r>
            <a:r>
              <a:rPr lang="en"/>
              <a:t>Attention</a:t>
            </a:r>
            <a:endParaRPr/>
          </a:p>
          <a:p>
            <a:pPr indent="0" lvl="0" marL="0" rtl="0" algn="ctr">
              <a:spcBef>
                <a:spcPts val="0"/>
              </a:spcBef>
              <a:spcAft>
                <a:spcPts val="0"/>
              </a:spcAft>
              <a:buNone/>
            </a:pPr>
            <a:r>
              <a:rPr lang="en"/>
              <a:t>Vs</a:t>
            </a:r>
            <a:endParaRPr/>
          </a:p>
          <a:p>
            <a:pPr indent="0" lvl="0" marL="0" rtl="0" algn="l">
              <a:spcBef>
                <a:spcPts val="0"/>
              </a:spcBef>
              <a:spcAft>
                <a:spcPts val="0"/>
              </a:spcAft>
              <a:buNone/>
            </a:pPr>
            <a:r>
              <a:rPr lang="en"/>
              <a:t>Decoder Attention</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40"/>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Masking</a:t>
            </a:r>
            <a:endParaRPr/>
          </a:p>
        </p:txBody>
      </p:sp>
      <p:sp>
        <p:nvSpPr>
          <p:cNvPr id="342" name="Google Shape;342;p40"/>
          <p:cNvSpPr txBox="1"/>
          <p:nvPr/>
        </p:nvSpPr>
        <p:spPr>
          <a:xfrm>
            <a:off x="3632549" y="4591850"/>
            <a:ext cx="23688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solidFill>
                  <a:srgbClr val="FFFFFF"/>
                </a:solidFill>
                <a:latin typeface="Lato"/>
                <a:ea typeface="Lato"/>
                <a:cs typeface="Lato"/>
                <a:sym typeface="Lato"/>
              </a:rPr>
              <a:t>YT - The A.I. Hacker - Michael Phi</a:t>
            </a:r>
            <a:endParaRPr sz="1100">
              <a:solidFill>
                <a:srgbClr val="FFFFFF"/>
              </a:solidFill>
              <a:latin typeface="Lato"/>
              <a:ea typeface="Lato"/>
              <a:cs typeface="Lato"/>
              <a:sym typeface="Lato"/>
            </a:endParaRPr>
          </a:p>
        </p:txBody>
      </p:sp>
      <p:pic>
        <p:nvPicPr>
          <p:cNvPr id="343" name="Google Shape;343;p40"/>
          <p:cNvPicPr preferRelativeResize="0"/>
          <p:nvPr/>
        </p:nvPicPr>
        <p:blipFill>
          <a:blip r:embed="rId3">
            <a:alphaModFix/>
          </a:blip>
          <a:stretch>
            <a:fillRect/>
          </a:stretch>
        </p:blipFill>
        <p:spPr>
          <a:xfrm>
            <a:off x="1935958" y="1938987"/>
            <a:ext cx="5272085" cy="20217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41"/>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The Final Linear and Softmax Layer</a:t>
            </a:r>
            <a:endParaRPr/>
          </a:p>
        </p:txBody>
      </p:sp>
      <p:pic>
        <p:nvPicPr>
          <p:cNvPr id="349" name="Google Shape;349;p41"/>
          <p:cNvPicPr preferRelativeResize="0"/>
          <p:nvPr/>
        </p:nvPicPr>
        <p:blipFill>
          <a:blip r:embed="rId3">
            <a:alphaModFix/>
          </a:blip>
          <a:stretch>
            <a:fillRect/>
          </a:stretch>
        </p:blipFill>
        <p:spPr>
          <a:xfrm>
            <a:off x="1203746" y="1586650"/>
            <a:ext cx="4415658" cy="2850625"/>
          </a:xfrm>
          <a:prstGeom prst="rect">
            <a:avLst/>
          </a:prstGeom>
          <a:noFill/>
          <a:ln>
            <a:noFill/>
          </a:ln>
        </p:spPr>
      </p:pic>
      <p:sp>
        <p:nvSpPr>
          <p:cNvPr id="350" name="Google Shape;350;p41"/>
          <p:cNvSpPr txBox="1"/>
          <p:nvPr/>
        </p:nvSpPr>
        <p:spPr>
          <a:xfrm>
            <a:off x="1801925" y="4437275"/>
            <a:ext cx="32193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rgbClr val="FFFFFF"/>
                </a:solidFill>
                <a:latin typeface="Lato"/>
                <a:ea typeface="Lato"/>
                <a:cs typeface="Lato"/>
                <a:sym typeface="Lato"/>
              </a:rPr>
              <a:t>http://jalammar.github.io/illustrated-transformer/</a:t>
            </a:r>
            <a:endParaRPr sz="1100">
              <a:solidFill>
                <a:srgbClr val="FFFFFF"/>
              </a:solidFill>
              <a:latin typeface="Lato"/>
              <a:ea typeface="Lato"/>
              <a:cs typeface="Lato"/>
              <a:sym typeface="Lato"/>
            </a:endParaRPr>
          </a:p>
        </p:txBody>
      </p:sp>
      <p:pic>
        <p:nvPicPr>
          <p:cNvPr id="351" name="Google Shape;351;p41"/>
          <p:cNvPicPr preferRelativeResize="0"/>
          <p:nvPr/>
        </p:nvPicPr>
        <p:blipFill>
          <a:blip r:embed="rId4">
            <a:alphaModFix/>
          </a:blip>
          <a:stretch>
            <a:fillRect/>
          </a:stretch>
        </p:blipFill>
        <p:spPr>
          <a:xfrm>
            <a:off x="6113950" y="1586662"/>
            <a:ext cx="1909974" cy="2850599"/>
          </a:xfrm>
          <a:prstGeom prst="rect">
            <a:avLst/>
          </a:prstGeom>
          <a:noFill/>
          <a:ln>
            <a:noFill/>
          </a:ln>
        </p:spPr>
      </p:pic>
      <p:sp>
        <p:nvSpPr>
          <p:cNvPr id="352" name="Google Shape;352;p41"/>
          <p:cNvSpPr/>
          <p:nvPr/>
        </p:nvSpPr>
        <p:spPr>
          <a:xfrm>
            <a:off x="7025525" y="1625400"/>
            <a:ext cx="791400" cy="555900"/>
          </a:xfrm>
          <a:prstGeom prst="roundRect">
            <a:avLst>
              <a:gd fmla="val 16667" name="adj"/>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41"/>
          <p:cNvSpPr txBox="1"/>
          <p:nvPr/>
        </p:nvSpPr>
        <p:spPr>
          <a:xfrm>
            <a:off x="5930575" y="4437275"/>
            <a:ext cx="22767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rgbClr val="FFFFFF"/>
                </a:solidFill>
                <a:latin typeface="Lato"/>
                <a:ea typeface="Lato"/>
                <a:cs typeface="Lato"/>
                <a:sym typeface="Lato"/>
              </a:rPr>
              <a:t>https://arxiv.org/abs/1706.03762</a:t>
            </a:r>
            <a:endParaRPr sz="1100">
              <a:solidFill>
                <a:srgbClr val="FFFFFF"/>
              </a:solidFill>
              <a:latin typeface="Lato"/>
              <a:ea typeface="Lato"/>
              <a:cs typeface="Lato"/>
              <a:sym typeface="La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1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Transformer as a  black box</a:t>
            </a:r>
            <a:endParaRPr/>
          </a:p>
        </p:txBody>
      </p:sp>
      <p:sp>
        <p:nvSpPr>
          <p:cNvPr id="148" name="Google Shape;148;p15"/>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49" name="Google Shape;149;p15"/>
          <p:cNvPicPr preferRelativeResize="0"/>
          <p:nvPr/>
        </p:nvPicPr>
        <p:blipFill>
          <a:blip r:embed="rId3">
            <a:alphaModFix/>
          </a:blip>
          <a:stretch>
            <a:fillRect/>
          </a:stretch>
        </p:blipFill>
        <p:spPr>
          <a:xfrm>
            <a:off x="1457950" y="2210800"/>
            <a:ext cx="6228101" cy="1624700"/>
          </a:xfrm>
          <a:prstGeom prst="rect">
            <a:avLst/>
          </a:prstGeom>
          <a:noFill/>
          <a:ln>
            <a:noFill/>
          </a:ln>
        </p:spPr>
      </p:pic>
      <p:sp>
        <p:nvSpPr>
          <p:cNvPr id="150" name="Google Shape;150;p15"/>
          <p:cNvSpPr txBox="1"/>
          <p:nvPr/>
        </p:nvSpPr>
        <p:spPr>
          <a:xfrm>
            <a:off x="2962350" y="4640275"/>
            <a:ext cx="32193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rgbClr val="FFFFFF"/>
                </a:solidFill>
                <a:latin typeface="Lato"/>
                <a:ea typeface="Lato"/>
                <a:cs typeface="Lato"/>
                <a:sym typeface="Lato"/>
              </a:rPr>
              <a:t>http://jalammar.github.io/illustrated-transformer/</a:t>
            </a:r>
            <a:endParaRPr sz="1100">
              <a:solidFill>
                <a:srgbClr val="FFFFFF"/>
              </a:solidFill>
              <a:latin typeface="Lato"/>
              <a:ea typeface="Lato"/>
              <a:cs typeface="Lato"/>
              <a:sym typeface="Lato"/>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42"/>
          <p:cNvSpPr txBox="1"/>
          <p:nvPr>
            <p:ph type="title"/>
          </p:nvPr>
        </p:nvSpPr>
        <p:spPr>
          <a:xfrm>
            <a:off x="833025" y="1614175"/>
            <a:ext cx="4587000" cy="17160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Training</a:t>
            </a:r>
            <a:endParaRPr/>
          </a:p>
          <a:p>
            <a:pPr indent="-342900" lvl="0" marL="457200" rtl="0" algn="l">
              <a:spcBef>
                <a:spcPts val="0"/>
              </a:spcBef>
              <a:spcAft>
                <a:spcPts val="0"/>
              </a:spcAft>
              <a:buSzPts val="1800"/>
              <a:buChar char="●"/>
            </a:pPr>
            <a:r>
              <a:rPr lang="en" sz="1800"/>
              <a:t>One Hot Encoding</a:t>
            </a:r>
            <a:endParaRPr sz="1800"/>
          </a:p>
          <a:p>
            <a:pPr indent="-342900" lvl="0" marL="457200" rtl="0" algn="l">
              <a:spcBef>
                <a:spcPts val="0"/>
              </a:spcBef>
              <a:spcAft>
                <a:spcPts val="0"/>
              </a:spcAft>
              <a:buSzPts val="1800"/>
              <a:buChar char="●"/>
            </a:pPr>
            <a:r>
              <a:rPr lang="en" sz="1800"/>
              <a:t>Loss Function</a:t>
            </a:r>
            <a:endParaRPr sz="1800"/>
          </a:p>
          <a:p>
            <a:pPr indent="-342900" lvl="0" marL="457200" rtl="0" algn="l">
              <a:spcBef>
                <a:spcPts val="0"/>
              </a:spcBef>
              <a:spcAft>
                <a:spcPts val="0"/>
              </a:spcAft>
              <a:buSzPts val="1800"/>
              <a:buChar char="●"/>
            </a:pPr>
            <a:r>
              <a:rPr lang="en" sz="1800"/>
              <a:t>Another Training Method</a:t>
            </a:r>
            <a:endParaRPr sz="2600"/>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43"/>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One Hot Encoding</a:t>
            </a:r>
            <a:endParaRPr/>
          </a:p>
        </p:txBody>
      </p:sp>
      <p:pic>
        <p:nvPicPr>
          <p:cNvPr id="364" name="Google Shape;364;p43"/>
          <p:cNvPicPr preferRelativeResize="0"/>
          <p:nvPr/>
        </p:nvPicPr>
        <p:blipFill>
          <a:blip r:embed="rId3">
            <a:alphaModFix/>
          </a:blip>
          <a:stretch>
            <a:fillRect/>
          </a:stretch>
        </p:blipFill>
        <p:spPr>
          <a:xfrm>
            <a:off x="1661986" y="1447125"/>
            <a:ext cx="5820027" cy="2958550"/>
          </a:xfrm>
          <a:prstGeom prst="rect">
            <a:avLst/>
          </a:prstGeom>
          <a:noFill/>
          <a:ln>
            <a:noFill/>
          </a:ln>
        </p:spPr>
      </p:pic>
      <p:sp>
        <p:nvSpPr>
          <p:cNvPr id="365" name="Google Shape;365;p43"/>
          <p:cNvSpPr txBox="1"/>
          <p:nvPr/>
        </p:nvSpPr>
        <p:spPr>
          <a:xfrm>
            <a:off x="2962350" y="4640275"/>
            <a:ext cx="32193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rgbClr val="FFFFFF"/>
                </a:solidFill>
                <a:latin typeface="Lato"/>
                <a:ea typeface="Lato"/>
                <a:cs typeface="Lato"/>
                <a:sym typeface="Lato"/>
              </a:rPr>
              <a:t>http://jalammar.github.io/illustrated-transformer/</a:t>
            </a:r>
            <a:endParaRPr sz="1100">
              <a:solidFill>
                <a:srgbClr val="FFFFFF"/>
              </a:solidFill>
              <a:latin typeface="Lato"/>
              <a:ea typeface="Lato"/>
              <a:cs typeface="Lato"/>
              <a:sym typeface="Lato"/>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4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L</a:t>
            </a:r>
            <a:r>
              <a:rPr lang="en"/>
              <a:t>oss Function</a:t>
            </a:r>
            <a:endParaRPr/>
          </a:p>
        </p:txBody>
      </p:sp>
      <p:pic>
        <p:nvPicPr>
          <p:cNvPr id="371" name="Google Shape;371;p44"/>
          <p:cNvPicPr preferRelativeResize="0"/>
          <p:nvPr/>
        </p:nvPicPr>
        <p:blipFill>
          <a:blip r:embed="rId3">
            <a:alphaModFix/>
          </a:blip>
          <a:stretch>
            <a:fillRect/>
          </a:stretch>
        </p:blipFill>
        <p:spPr>
          <a:xfrm>
            <a:off x="1555088" y="1307850"/>
            <a:ext cx="6033824" cy="3290300"/>
          </a:xfrm>
          <a:prstGeom prst="rect">
            <a:avLst/>
          </a:prstGeom>
          <a:noFill/>
          <a:ln>
            <a:noFill/>
          </a:ln>
        </p:spPr>
      </p:pic>
      <p:sp>
        <p:nvSpPr>
          <p:cNvPr id="372" name="Google Shape;372;p44"/>
          <p:cNvSpPr txBox="1"/>
          <p:nvPr/>
        </p:nvSpPr>
        <p:spPr>
          <a:xfrm>
            <a:off x="2962350" y="4640275"/>
            <a:ext cx="32193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rgbClr val="FFFFFF"/>
                </a:solidFill>
                <a:latin typeface="Lato"/>
                <a:ea typeface="Lato"/>
                <a:cs typeface="Lato"/>
                <a:sym typeface="Lato"/>
              </a:rPr>
              <a:t>http://jalammar.github.io/illustrated-transformer/</a:t>
            </a:r>
            <a:endParaRPr sz="1100">
              <a:solidFill>
                <a:srgbClr val="FFFFFF"/>
              </a:solidFill>
              <a:latin typeface="Lato"/>
              <a:ea typeface="Lato"/>
              <a:cs typeface="Lato"/>
              <a:sym typeface="Lato"/>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p4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Loss Function</a:t>
            </a:r>
            <a:endParaRPr/>
          </a:p>
        </p:txBody>
      </p:sp>
      <p:pic>
        <p:nvPicPr>
          <p:cNvPr id="378" name="Google Shape;378;p45"/>
          <p:cNvPicPr preferRelativeResize="0"/>
          <p:nvPr/>
        </p:nvPicPr>
        <p:blipFill>
          <a:blip r:embed="rId3">
            <a:alphaModFix/>
          </a:blip>
          <a:stretch>
            <a:fillRect/>
          </a:stretch>
        </p:blipFill>
        <p:spPr>
          <a:xfrm>
            <a:off x="2593400" y="1222300"/>
            <a:ext cx="4554055" cy="3530851"/>
          </a:xfrm>
          <a:prstGeom prst="rect">
            <a:avLst/>
          </a:prstGeom>
          <a:noFill/>
          <a:ln>
            <a:noFill/>
          </a:ln>
        </p:spPr>
      </p:pic>
      <p:sp>
        <p:nvSpPr>
          <p:cNvPr id="379" name="Google Shape;379;p45"/>
          <p:cNvSpPr txBox="1"/>
          <p:nvPr/>
        </p:nvSpPr>
        <p:spPr>
          <a:xfrm>
            <a:off x="3079975" y="4753150"/>
            <a:ext cx="32193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rgbClr val="FFFFFF"/>
                </a:solidFill>
                <a:latin typeface="Lato"/>
                <a:ea typeface="Lato"/>
                <a:cs typeface="Lato"/>
                <a:sym typeface="Lato"/>
              </a:rPr>
              <a:t>http://jalammar.github.io/illustrated-transformer/</a:t>
            </a:r>
            <a:endParaRPr sz="1100">
              <a:solidFill>
                <a:srgbClr val="FFFFFF"/>
              </a:solidFill>
              <a:latin typeface="Lato"/>
              <a:ea typeface="Lato"/>
              <a:cs typeface="Lato"/>
              <a:sym typeface="Lato"/>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p4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a:t>
            </a:r>
            <a:r>
              <a:rPr lang="en"/>
              <a:t>nother Training Method</a:t>
            </a:r>
            <a:endParaRPr/>
          </a:p>
        </p:txBody>
      </p:sp>
      <p:sp>
        <p:nvSpPr>
          <p:cNvPr id="385" name="Google Shape;385;p46"/>
          <p:cNvSpPr txBox="1"/>
          <p:nvPr>
            <p:ph idx="1" type="body"/>
          </p:nvPr>
        </p:nvSpPr>
        <p:spPr>
          <a:xfrm>
            <a:off x="1297500" y="1567550"/>
            <a:ext cx="34032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Another way to do it would be to hold on to, say, the top two words (say, ‘I’ and ‘a’ for example), then in the next step, run the model twice</a:t>
            </a:r>
            <a:endParaRPr/>
          </a:p>
          <a:p>
            <a:pPr indent="0" lvl="0" marL="0" rtl="0" algn="l">
              <a:spcBef>
                <a:spcPts val="1200"/>
              </a:spcBef>
              <a:spcAft>
                <a:spcPts val="1200"/>
              </a:spcAft>
              <a:buNone/>
            </a:pPr>
            <a:r>
              <a:t/>
            </a:r>
            <a:endParaRPr/>
          </a:p>
        </p:txBody>
      </p:sp>
      <p:pic>
        <p:nvPicPr>
          <p:cNvPr id="386" name="Google Shape;386;p46"/>
          <p:cNvPicPr preferRelativeResize="0"/>
          <p:nvPr/>
        </p:nvPicPr>
        <p:blipFill>
          <a:blip r:embed="rId3">
            <a:alphaModFix/>
          </a:blip>
          <a:stretch>
            <a:fillRect/>
          </a:stretch>
        </p:blipFill>
        <p:spPr>
          <a:xfrm>
            <a:off x="5260300" y="1412637"/>
            <a:ext cx="3221026" cy="3221026"/>
          </a:xfrm>
          <a:prstGeom prst="rect">
            <a:avLst/>
          </a:prstGeom>
          <a:noFill/>
          <a:ln>
            <a:noFill/>
          </a:ln>
        </p:spPr>
      </p:pic>
      <p:sp>
        <p:nvSpPr>
          <p:cNvPr id="387" name="Google Shape;387;p46"/>
          <p:cNvSpPr txBox="1"/>
          <p:nvPr/>
        </p:nvSpPr>
        <p:spPr>
          <a:xfrm>
            <a:off x="2962350" y="4640275"/>
            <a:ext cx="32193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rgbClr val="FFFFFF"/>
                </a:solidFill>
                <a:latin typeface="Lato"/>
                <a:ea typeface="Lato"/>
                <a:cs typeface="Lato"/>
                <a:sym typeface="Lato"/>
              </a:rPr>
              <a:t>http://jalammar.github.io/illustrated-transformer/</a:t>
            </a:r>
            <a:endParaRPr sz="1100">
              <a:solidFill>
                <a:srgbClr val="FFFFFF"/>
              </a:solidFill>
              <a:latin typeface="Lato"/>
              <a:ea typeface="Lato"/>
              <a:cs typeface="Lato"/>
              <a:sym typeface="Lato"/>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p47"/>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Resources</a:t>
            </a:r>
            <a:endParaRPr/>
          </a:p>
        </p:txBody>
      </p:sp>
      <p:sp>
        <p:nvSpPr>
          <p:cNvPr id="393" name="Google Shape;393;p47"/>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u="sng">
                <a:solidFill>
                  <a:schemeClr val="hlink"/>
                </a:solidFill>
                <a:hlinkClick r:id="rId3"/>
              </a:rPr>
              <a:t>Illustrated-transformer</a:t>
            </a:r>
            <a:endParaRPr/>
          </a:p>
          <a:p>
            <a:pPr indent="0" lvl="0" marL="0" rtl="0" algn="l">
              <a:spcBef>
                <a:spcPts val="1200"/>
              </a:spcBef>
              <a:spcAft>
                <a:spcPts val="0"/>
              </a:spcAft>
              <a:buNone/>
            </a:pPr>
            <a:r>
              <a:rPr lang="en" u="sng">
                <a:solidFill>
                  <a:schemeClr val="hlink"/>
                </a:solidFill>
                <a:hlinkClick r:id="rId4"/>
              </a:rPr>
              <a:t>Illustrated Guide to Transformers Neural Network: A step by step explanation</a:t>
            </a:r>
            <a:endParaRPr/>
          </a:p>
          <a:p>
            <a:pPr indent="0" lvl="0" marL="0" rtl="0" algn="l">
              <a:spcBef>
                <a:spcPts val="1200"/>
              </a:spcBef>
              <a:spcAft>
                <a:spcPts val="0"/>
              </a:spcAft>
              <a:buNone/>
            </a:pPr>
            <a:r>
              <a:rPr lang="en" u="sng">
                <a:solidFill>
                  <a:schemeClr val="hlink"/>
                </a:solidFill>
                <a:hlinkClick r:id="rId5"/>
              </a:rPr>
              <a:t>A Deep Dive Into the Transformer Architecture – The Development of Transformer Models</a:t>
            </a:r>
            <a:endParaRPr/>
          </a:p>
          <a:p>
            <a:pPr indent="0" lvl="0" marL="0" rtl="0" algn="l">
              <a:spcBef>
                <a:spcPts val="1200"/>
              </a:spcBef>
              <a:spcAft>
                <a:spcPts val="0"/>
              </a:spcAft>
              <a:buNone/>
            </a:pPr>
            <a:r>
              <a:rPr lang="en" u="sng">
                <a:solidFill>
                  <a:schemeClr val="hlink"/>
                </a:solidFill>
                <a:hlinkClick r:id="rId6"/>
              </a:rPr>
              <a:t>Attention Is All You Need</a:t>
            </a:r>
            <a:endParaRPr/>
          </a:p>
          <a:p>
            <a:pPr indent="0" lvl="0" marL="0" rtl="0" algn="l">
              <a:spcBef>
                <a:spcPts val="1200"/>
              </a:spcBef>
              <a:spcAft>
                <a:spcPts val="1200"/>
              </a:spcAft>
              <a:buNone/>
            </a:pPr>
            <a:r>
              <a:rPr lang="en" u="sng">
                <a:solidFill>
                  <a:schemeClr val="hlink"/>
                </a:solidFill>
                <a:hlinkClick r:id="rId7"/>
              </a:rPr>
              <a:t>Transformers and Language Models - YouTube Playlist</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48"/>
          <p:cNvSpPr txBox="1"/>
          <p:nvPr>
            <p:ph type="title"/>
          </p:nvPr>
        </p:nvSpPr>
        <p:spPr>
          <a:xfrm>
            <a:off x="823850" y="1284675"/>
            <a:ext cx="4776000" cy="1300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Thanks	</a:t>
            </a:r>
            <a:endParaRPr/>
          </a:p>
        </p:txBody>
      </p:sp>
      <p:sp>
        <p:nvSpPr>
          <p:cNvPr id="399" name="Google Shape;399;p48"/>
          <p:cNvSpPr txBox="1"/>
          <p:nvPr>
            <p:ph idx="1" type="body"/>
          </p:nvPr>
        </p:nvSpPr>
        <p:spPr>
          <a:xfrm>
            <a:off x="823850" y="2643124"/>
            <a:ext cx="4776000" cy="121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u="sng">
                <a:solidFill>
                  <a:schemeClr val="hlink"/>
                </a:solidFill>
                <a:hlinkClick r:id="rId3"/>
              </a:rPr>
              <a:t>hasanmahani08@gmail.com</a:t>
            </a:r>
            <a:endParaRPr/>
          </a:p>
          <a:p>
            <a:pPr indent="0" lvl="0" marL="0" rtl="0" algn="l">
              <a:spcBef>
                <a:spcPts val="1200"/>
              </a:spcBef>
              <a:spcAft>
                <a:spcPts val="0"/>
              </a:spcAft>
              <a:buNone/>
            </a:pPr>
            <a:r>
              <a:rPr lang="en" u="sng">
                <a:solidFill>
                  <a:schemeClr val="hlink"/>
                </a:solidFill>
                <a:hlinkClick r:id="rId4"/>
              </a:rPr>
              <a:t>rezadar1378@gmail.com</a:t>
            </a:r>
            <a:endParaRPr/>
          </a:p>
          <a:p>
            <a:pPr indent="0" lvl="0" marL="0" rtl="0" algn="l">
              <a:spcBef>
                <a:spcPts val="1200"/>
              </a:spcBef>
              <a:spcAft>
                <a:spcPts val="120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1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Inside a Transformer</a:t>
            </a:r>
            <a:endParaRPr/>
          </a:p>
        </p:txBody>
      </p:sp>
      <p:sp>
        <p:nvSpPr>
          <p:cNvPr id="156" name="Google Shape;156;p16"/>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157" name="Google Shape;157;p16"/>
          <p:cNvSpPr txBox="1"/>
          <p:nvPr/>
        </p:nvSpPr>
        <p:spPr>
          <a:xfrm>
            <a:off x="2962350" y="4640275"/>
            <a:ext cx="32193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rgbClr val="FFFFFF"/>
                </a:solidFill>
                <a:latin typeface="Lato"/>
                <a:ea typeface="Lato"/>
                <a:cs typeface="Lato"/>
                <a:sym typeface="Lato"/>
              </a:rPr>
              <a:t>http://jalammar.github.io/illustrated-transformer/</a:t>
            </a:r>
            <a:endParaRPr sz="1100">
              <a:solidFill>
                <a:srgbClr val="FFFFFF"/>
              </a:solidFill>
              <a:latin typeface="Lato"/>
              <a:ea typeface="Lato"/>
              <a:cs typeface="Lato"/>
              <a:sym typeface="Lato"/>
            </a:endParaRPr>
          </a:p>
        </p:txBody>
      </p:sp>
      <p:pic>
        <p:nvPicPr>
          <p:cNvPr id="158" name="Google Shape;158;p16"/>
          <p:cNvPicPr preferRelativeResize="0"/>
          <p:nvPr/>
        </p:nvPicPr>
        <p:blipFill>
          <a:blip r:embed="rId3">
            <a:alphaModFix/>
          </a:blip>
          <a:stretch>
            <a:fillRect/>
          </a:stretch>
        </p:blipFill>
        <p:spPr>
          <a:xfrm>
            <a:off x="2446125" y="1657750"/>
            <a:ext cx="4355399" cy="273080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17"/>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Encoder and Decoder Stacks</a:t>
            </a:r>
            <a:endParaRPr/>
          </a:p>
        </p:txBody>
      </p:sp>
      <p:sp>
        <p:nvSpPr>
          <p:cNvPr id="164" name="Google Shape;164;p17"/>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165" name="Google Shape;165;p17"/>
          <p:cNvSpPr txBox="1"/>
          <p:nvPr/>
        </p:nvSpPr>
        <p:spPr>
          <a:xfrm>
            <a:off x="2962350" y="4640275"/>
            <a:ext cx="32193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rgbClr val="FFFFFF"/>
                </a:solidFill>
                <a:latin typeface="Lato"/>
                <a:ea typeface="Lato"/>
                <a:cs typeface="Lato"/>
                <a:sym typeface="Lato"/>
              </a:rPr>
              <a:t>http://jalammar.github.io/illustrated-transformer/</a:t>
            </a:r>
            <a:endParaRPr sz="1100">
              <a:solidFill>
                <a:srgbClr val="FFFFFF"/>
              </a:solidFill>
              <a:latin typeface="Lato"/>
              <a:ea typeface="Lato"/>
              <a:cs typeface="Lato"/>
              <a:sym typeface="Lato"/>
            </a:endParaRPr>
          </a:p>
        </p:txBody>
      </p:sp>
      <p:pic>
        <p:nvPicPr>
          <p:cNvPr id="166" name="Google Shape;166;p17"/>
          <p:cNvPicPr preferRelativeResize="0"/>
          <p:nvPr/>
        </p:nvPicPr>
        <p:blipFill>
          <a:blip r:embed="rId3">
            <a:alphaModFix/>
          </a:blip>
          <a:stretch>
            <a:fillRect/>
          </a:stretch>
        </p:blipFill>
        <p:spPr>
          <a:xfrm>
            <a:off x="2581226" y="1567550"/>
            <a:ext cx="4471449" cy="29112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18"/>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Inside Encoder and Decoder Units</a:t>
            </a:r>
            <a:endParaRPr/>
          </a:p>
        </p:txBody>
      </p:sp>
      <p:sp>
        <p:nvSpPr>
          <p:cNvPr id="172" name="Google Shape;172;p18"/>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173" name="Google Shape;173;p18"/>
          <p:cNvSpPr txBox="1"/>
          <p:nvPr/>
        </p:nvSpPr>
        <p:spPr>
          <a:xfrm>
            <a:off x="2962350" y="4640275"/>
            <a:ext cx="32193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rgbClr val="FFFFFF"/>
                </a:solidFill>
                <a:latin typeface="Lato"/>
                <a:ea typeface="Lato"/>
                <a:cs typeface="Lato"/>
                <a:sym typeface="Lato"/>
              </a:rPr>
              <a:t>http://jalammar.github.io/illustrated-transformer/</a:t>
            </a:r>
            <a:endParaRPr sz="1100">
              <a:solidFill>
                <a:srgbClr val="FFFFFF"/>
              </a:solidFill>
              <a:latin typeface="Lato"/>
              <a:ea typeface="Lato"/>
              <a:cs typeface="Lato"/>
              <a:sym typeface="Lato"/>
            </a:endParaRPr>
          </a:p>
        </p:txBody>
      </p:sp>
      <p:pic>
        <p:nvPicPr>
          <p:cNvPr id="174" name="Google Shape;174;p18"/>
          <p:cNvPicPr preferRelativeResize="0"/>
          <p:nvPr/>
        </p:nvPicPr>
        <p:blipFill>
          <a:blip r:embed="rId3">
            <a:alphaModFix/>
          </a:blip>
          <a:stretch>
            <a:fillRect/>
          </a:stretch>
        </p:blipFill>
        <p:spPr>
          <a:xfrm>
            <a:off x="1537500" y="1982225"/>
            <a:ext cx="6558900" cy="20818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19"/>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Encoding</a:t>
            </a:r>
            <a:endParaRPr/>
          </a:p>
        </p:txBody>
      </p:sp>
      <p:sp>
        <p:nvSpPr>
          <p:cNvPr id="180" name="Google Shape;180;p19"/>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181" name="Google Shape;181;p19"/>
          <p:cNvSpPr txBox="1"/>
          <p:nvPr/>
        </p:nvSpPr>
        <p:spPr>
          <a:xfrm>
            <a:off x="2962350" y="4640275"/>
            <a:ext cx="32193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rgbClr val="FFFFFF"/>
                </a:solidFill>
                <a:latin typeface="Lato"/>
                <a:ea typeface="Lato"/>
                <a:cs typeface="Lato"/>
                <a:sym typeface="Lato"/>
              </a:rPr>
              <a:t>http://jalammar.github.io/illustrated-transformer/</a:t>
            </a:r>
            <a:endParaRPr sz="1100">
              <a:solidFill>
                <a:srgbClr val="FFFFFF"/>
              </a:solidFill>
              <a:latin typeface="Lato"/>
              <a:ea typeface="Lato"/>
              <a:cs typeface="Lato"/>
              <a:sym typeface="Lato"/>
            </a:endParaRPr>
          </a:p>
        </p:txBody>
      </p:sp>
      <p:pic>
        <p:nvPicPr>
          <p:cNvPr id="182" name="Google Shape;182;p19"/>
          <p:cNvPicPr preferRelativeResize="0"/>
          <p:nvPr/>
        </p:nvPicPr>
        <p:blipFill>
          <a:blip r:embed="rId3">
            <a:alphaModFix/>
          </a:blip>
          <a:stretch>
            <a:fillRect/>
          </a:stretch>
        </p:blipFill>
        <p:spPr>
          <a:xfrm>
            <a:off x="2365625" y="1532613"/>
            <a:ext cx="4902674" cy="29810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20"/>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Self-attention</a:t>
            </a:r>
            <a:endParaRPr/>
          </a:p>
        </p:txBody>
      </p:sp>
      <p:sp>
        <p:nvSpPr>
          <p:cNvPr id="188" name="Google Shape;188;p20"/>
          <p:cNvSpPr txBox="1"/>
          <p:nvPr>
            <p:ph idx="1" type="body"/>
          </p:nvPr>
        </p:nvSpPr>
        <p:spPr>
          <a:xfrm>
            <a:off x="1297500" y="1518463"/>
            <a:ext cx="7038900" cy="2911200"/>
          </a:xfrm>
          <a:prstGeom prst="rect">
            <a:avLst/>
          </a:prstGeom>
        </p:spPr>
        <p:txBody>
          <a:bodyPr anchorCtr="0" anchor="t" bIns="91425" lIns="91425" spcFirstLastPara="1" rIns="91425" wrap="square" tIns="91425">
            <a:normAutofit/>
          </a:bodyPr>
          <a:lstStyle/>
          <a:p>
            <a:pPr indent="0" lvl="0" marL="0" rtl="0" algn="ctr">
              <a:spcBef>
                <a:spcPts val="1100"/>
              </a:spcBef>
              <a:spcAft>
                <a:spcPts val="0"/>
              </a:spcAft>
              <a:buNone/>
            </a:pPr>
            <a:r>
              <a:rPr lang="en" sz="1350">
                <a:solidFill>
                  <a:srgbClr val="F35079"/>
                </a:solidFill>
                <a:highlight>
                  <a:srgbClr val="2F161D"/>
                </a:highlight>
                <a:latin typeface="Courier New"/>
                <a:ea typeface="Courier New"/>
                <a:cs typeface="Courier New"/>
                <a:sym typeface="Courier New"/>
              </a:rPr>
              <a:t>”The animal didn't cross the street because </a:t>
            </a:r>
            <a:r>
              <a:rPr lang="en" sz="1350">
                <a:solidFill>
                  <a:srgbClr val="6AA84F"/>
                </a:solidFill>
                <a:highlight>
                  <a:srgbClr val="274E13"/>
                </a:highlight>
                <a:latin typeface="Courier New"/>
                <a:ea typeface="Courier New"/>
                <a:cs typeface="Courier New"/>
                <a:sym typeface="Courier New"/>
              </a:rPr>
              <a:t>it</a:t>
            </a:r>
            <a:r>
              <a:rPr lang="en" sz="1350">
                <a:solidFill>
                  <a:srgbClr val="F35079"/>
                </a:solidFill>
                <a:highlight>
                  <a:srgbClr val="2F161D"/>
                </a:highlight>
                <a:latin typeface="Courier New"/>
                <a:ea typeface="Courier New"/>
                <a:cs typeface="Courier New"/>
                <a:sym typeface="Courier New"/>
              </a:rPr>
              <a:t> was too tired”</a:t>
            </a:r>
            <a:endParaRPr sz="1350">
              <a:solidFill>
                <a:srgbClr val="E8E4DD"/>
              </a:solidFill>
              <a:highlight>
                <a:srgbClr val="1A1D1E"/>
              </a:highlight>
              <a:latin typeface="Arial"/>
              <a:ea typeface="Arial"/>
              <a:cs typeface="Arial"/>
              <a:sym typeface="Arial"/>
            </a:endParaRPr>
          </a:p>
          <a:p>
            <a:pPr indent="0" lvl="0" marL="0" rtl="0" algn="l">
              <a:spcBef>
                <a:spcPts val="110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1200"/>
              </a:spcAft>
              <a:buNone/>
            </a:pPr>
            <a:r>
              <a:t/>
            </a:r>
            <a:endParaRPr/>
          </a:p>
        </p:txBody>
      </p:sp>
      <p:sp>
        <p:nvSpPr>
          <p:cNvPr id="189" name="Google Shape;189;p20"/>
          <p:cNvSpPr txBox="1"/>
          <p:nvPr/>
        </p:nvSpPr>
        <p:spPr>
          <a:xfrm>
            <a:off x="2962350" y="4640275"/>
            <a:ext cx="32193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rgbClr val="FFFFFF"/>
                </a:solidFill>
                <a:latin typeface="Lato"/>
                <a:ea typeface="Lato"/>
                <a:cs typeface="Lato"/>
                <a:sym typeface="Lato"/>
              </a:rPr>
              <a:t>http://jalammar.github.io/illustrated-transformer/</a:t>
            </a:r>
            <a:endParaRPr sz="1100">
              <a:solidFill>
                <a:srgbClr val="FFFFFF"/>
              </a:solidFill>
              <a:latin typeface="Lato"/>
              <a:ea typeface="Lato"/>
              <a:cs typeface="Lato"/>
              <a:sym typeface="Lato"/>
            </a:endParaRPr>
          </a:p>
        </p:txBody>
      </p:sp>
      <p:pic>
        <p:nvPicPr>
          <p:cNvPr id="190" name="Google Shape;190;p20"/>
          <p:cNvPicPr preferRelativeResize="0"/>
          <p:nvPr/>
        </p:nvPicPr>
        <p:blipFill>
          <a:blip r:embed="rId3">
            <a:alphaModFix/>
          </a:blip>
          <a:stretch>
            <a:fillRect/>
          </a:stretch>
        </p:blipFill>
        <p:spPr>
          <a:xfrm>
            <a:off x="3320100" y="2063375"/>
            <a:ext cx="2503800" cy="23663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21"/>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Tensor2Tensor </a:t>
            </a:r>
            <a:r>
              <a:rPr lang="en" sz="1200"/>
              <a:t>by Google Brain team</a:t>
            </a:r>
            <a:endParaRPr sz="1200"/>
          </a:p>
        </p:txBody>
      </p:sp>
      <p:sp>
        <p:nvSpPr>
          <p:cNvPr id="196" name="Google Shape;196;p21"/>
          <p:cNvSpPr txBox="1"/>
          <p:nvPr>
            <p:ph idx="1" type="body"/>
          </p:nvPr>
        </p:nvSpPr>
        <p:spPr>
          <a:xfrm>
            <a:off x="1297500" y="1518463"/>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u="sng">
                <a:solidFill>
                  <a:schemeClr val="hlink"/>
                </a:solidFill>
                <a:hlinkClick r:id="rId3"/>
              </a:rPr>
              <a:t>Tensor2Tensor</a:t>
            </a:r>
            <a:r>
              <a:rPr lang="en"/>
              <a:t>, or </a:t>
            </a:r>
            <a:r>
              <a:rPr lang="en" u="sng">
                <a:solidFill>
                  <a:schemeClr val="hlink"/>
                </a:solidFill>
                <a:hlinkClick r:id="rId4"/>
              </a:rPr>
              <a:t>T2T</a:t>
            </a:r>
            <a:r>
              <a:rPr lang="en"/>
              <a:t> for short, is a library of deep learning models and datasets designed to make deep learning more accessible and </a:t>
            </a:r>
            <a:r>
              <a:rPr lang="en" u="sng">
                <a:solidFill>
                  <a:schemeClr val="hlink"/>
                </a:solidFill>
                <a:hlinkClick r:id="rId5"/>
              </a:rPr>
              <a:t>accelerate ML research</a:t>
            </a:r>
            <a:r>
              <a:rPr lang="en"/>
              <a:t>.</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
        <p:nvSpPr>
          <p:cNvPr id="197" name="Google Shape;197;p21"/>
          <p:cNvSpPr txBox="1"/>
          <p:nvPr/>
        </p:nvSpPr>
        <p:spPr>
          <a:xfrm>
            <a:off x="2036100" y="4535875"/>
            <a:ext cx="50718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u="sng">
                <a:solidFill>
                  <a:schemeClr val="hlink"/>
                </a:solidFill>
                <a:latin typeface="Lato"/>
                <a:ea typeface="Lato"/>
                <a:cs typeface="Lato"/>
                <a:sym typeface="Lato"/>
                <a:hlinkClick r:id="rId6"/>
              </a:rPr>
              <a:t>https://colab.research.google.com/github/tensorflow/tensor2tensor/blob/master/tensor2tensor/notebooks/hello_t2t.ipynb</a:t>
            </a:r>
            <a:endParaRPr sz="1100">
              <a:solidFill>
                <a:srgbClr val="FFFFFF"/>
              </a:solidFill>
              <a:latin typeface="Lato"/>
              <a:ea typeface="Lato"/>
              <a:cs typeface="Lato"/>
              <a:sym typeface="Lato"/>
            </a:endParaRPr>
          </a:p>
        </p:txBody>
      </p:sp>
      <p:pic>
        <p:nvPicPr>
          <p:cNvPr id="198" name="Google Shape;198;p21"/>
          <p:cNvPicPr preferRelativeResize="0"/>
          <p:nvPr/>
        </p:nvPicPr>
        <p:blipFill>
          <a:blip r:embed="rId7">
            <a:alphaModFix/>
          </a:blip>
          <a:stretch>
            <a:fillRect/>
          </a:stretch>
        </p:blipFill>
        <p:spPr>
          <a:xfrm>
            <a:off x="3320100" y="2169575"/>
            <a:ext cx="2503800" cy="23663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